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xlsx" ContentType="application/vnd.openxmlformats-officedocument.spreadsheetml.sheet"/>
  <Default Extension="tmp" ContentType="image/png"/>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1.xml" ContentType="application/vnd.openxmlformats-officedocument.drawingml.chartshape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4"/>
  </p:notesMasterIdLst>
  <p:sldIdLst>
    <p:sldId id="256" r:id="rId2"/>
    <p:sldId id="263" r:id="rId3"/>
    <p:sldId id="322" r:id="rId4"/>
    <p:sldId id="288" r:id="rId5"/>
    <p:sldId id="332" r:id="rId6"/>
    <p:sldId id="338" r:id="rId7"/>
    <p:sldId id="328" r:id="rId8"/>
    <p:sldId id="289" r:id="rId9"/>
    <p:sldId id="329" r:id="rId10"/>
    <p:sldId id="291" r:id="rId11"/>
    <p:sldId id="257" r:id="rId12"/>
    <p:sldId id="331" r:id="rId13"/>
    <p:sldId id="258" r:id="rId14"/>
    <p:sldId id="333" r:id="rId15"/>
    <p:sldId id="293" r:id="rId16"/>
    <p:sldId id="295" r:id="rId17"/>
    <p:sldId id="296" r:id="rId18"/>
    <p:sldId id="297" r:id="rId19"/>
    <p:sldId id="298" r:id="rId20"/>
    <p:sldId id="294" r:id="rId21"/>
    <p:sldId id="337" r:id="rId22"/>
    <p:sldId id="334" r:id="rId23"/>
    <p:sldId id="299" r:id="rId24"/>
    <p:sldId id="301" r:id="rId25"/>
    <p:sldId id="302" r:id="rId26"/>
    <p:sldId id="335" r:id="rId27"/>
    <p:sldId id="267" r:id="rId28"/>
    <p:sldId id="271" r:id="rId29"/>
    <p:sldId id="264" r:id="rId30"/>
    <p:sldId id="274" r:id="rId31"/>
    <p:sldId id="276" r:id="rId32"/>
    <p:sldId id="261" r:id="rId33"/>
    <p:sldId id="262" r:id="rId34"/>
    <p:sldId id="306" r:id="rId35"/>
    <p:sldId id="307" r:id="rId36"/>
    <p:sldId id="309" r:id="rId37"/>
    <p:sldId id="336" r:id="rId38"/>
    <p:sldId id="310" r:id="rId39"/>
    <p:sldId id="311" r:id="rId40"/>
    <p:sldId id="314" r:id="rId41"/>
    <p:sldId id="316" r:id="rId42"/>
    <p:sldId id="315" r:id="rId43"/>
    <p:sldId id="317" r:id="rId44"/>
    <p:sldId id="318" r:id="rId45"/>
    <p:sldId id="319" r:id="rId46"/>
    <p:sldId id="320" r:id="rId47"/>
    <p:sldId id="323" r:id="rId48"/>
    <p:sldId id="321" r:id="rId49"/>
    <p:sldId id="324" r:id="rId50"/>
    <p:sldId id="290" r:id="rId51"/>
    <p:sldId id="325" r:id="rId52"/>
    <p:sldId id="327" r:id="rId53"/>
    <p:sldId id="259" r:id="rId54"/>
    <p:sldId id="266" r:id="rId55"/>
    <p:sldId id="268" r:id="rId56"/>
    <p:sldId id="269" r:id="rId57"/>
    <p:sldId id="270" r:id="rId58"/>
    <p:sldId id="272" r:id="rId59"/>
    <p:sldId id="273" r:id="rId60"/>
    <p:sldId id="275" r:id="rId61"/>
    <p:sldId id="277" r:id="rId62"/>
    <p:sldId id="260" r:id="rId6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9044773-EF6E-BC4B-A1E8-C041E141043B}">
          <p14:sldIdLst>
            <p14:sldId id="256"/>
            <p14:sldId id="263"/>
            <p14:sldId id="322"/>
            <p14:sldId id="288"/>
            <p14:sldId id="332"/>
            <p14:sldId id="338"/>
            <p14:sldId id="328"/>
            <p14:sldId id="289"/>
            <p14:sldId id="329"/>
            <p14:sldId id="291"/>
            <p14:sldId id="257"/>
            <p14:sldId id="331"/>
            <p14:sldId id="258"/>
            <p14:sldId id="333"/>
            <p14:sldId id="293"/>
            <p14:sldId id="295"/>
            <p14:sldId id="296"/>
            <p14:sldId id="297"/>
            <p14:sldId id="298"/>
            <p14:sldId id="294"/>
            <p14:sldId id="337"/>
            <p14:sldId id="334"/>
            <p14:sldId id="299"/>
            <p14:sldId id="301"/>
            <p14:sldId id="302"/>
            <p14:sldId id="335"/>
            <p14:sldId id="267"/>
            <p14:sldId id="271"/>
            <p14:sldId id="264"/>
            <p14:sldId id="274"/>
            <p14:sldId id="276"/>
            <p14:sldId id="261"/>
            <p14:sldId id="262"/>
            <p14:sldId id="306"/>
            <p14:sldId id="307"/>
            <p14:sldId id="309"/>
            <p14:sldId id="336"/>
            <p14:sldId id="310"/>
            <p14:sldId id="311"/>
            <p14:sldId id="314"/>
            <p14:sldId id="316"/>
            <p14:sldId id="315"/>
            <p14:sldId id="317"/>
            <p14:sldId id="318"/>
            <p14:sldId id="319"/>
            <p14:sldId id="320"/>
            <p14:sldId id="323"/>
            <p14:sldId id="321"/>
            <p14:sldId id="324"/>
          </p14:sldIdLst>
        </p14:section>
        <p14:section name="Extra slides" id="{A2D5D501-8B9E-4E44-ABF0-4E8A5C9F45BC}">
          <p14:sldIdLst>
            <p14:sldId id="290"/>
            <p14:sldId id="325"/>
            <p14:sldId id="327"/>
            <p14:sldId id="259"/>
            <p14:sldId id="266"/>
            <p14:sldId id="268"/>
            <p14:sldId id="269"/>
            <p14:sldId id="270"/>
            <p14:sldId id="272"/>
            <p14:sldId id="273"/>
            <p14:sldId id="275"/>
            <p14:sldId id="277"/>
            <p14:sldId id="2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4843"/>
    <p:restoredTop sz="79664"/>
  </p:normalViewPr>
  <p:slideViewPr>
    <p:cSldViewPr snapToGrid="0" snapToObjects="1">
      <p:cViewPr>
        <p:scale>
          <a:sx n="100" d="100"/>
          <a:sy n="100" d="100"/>
        </p:scale>
        <p:origin x="856" y="-29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notesMaster" Target="notesMasters/notesMaster1.xml"/><Relationship Id="rId65" Type="http://schemas.openxmlformats.org/officeDocument/2006/relationships/presProps" Target="presProps.xml"/><Relationship Id="rId66" Type="http://schemas.openxmlformats.org/officeDocument/2006/relationships/viewProps" Target="viewProps.xml"/><Relationship Id="rId67" Type="http://schemas.openxmlformats.org/officeDocument/2006/relationships/theme" Target="theme/theme1.xml"/><Relationship Id="rId68"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C:\Users\Troy\Dropbox\Private\GitHub\FocusedObjective.Resources\Spreadsheets\Throughput%20and%20Cycle%20Time%20Calculator.xlsx" TargetMode="External"/></Relationships>
</file>

<file path=ppt/charts/_rels/chart4.xml.rels><?xml version="1.0" encoding="UTF-8" standalone="yes"?>
<Relationships xmlns="http://schemas.openxmlformats.org/package/2006/relationships"><Relationship Id="rId3" Type="http://schemas.openxmlformats.org/officeDocument/2006/relationships/oleObject" Target="file:///C:\Users\Troy\Dropbox\Private\GitHub\FocusedObjective.Resources\Spreadsheets\Throughput%20and%20Cycle%20Time%20Calculator.xlsx" TargetMode="External"/><Relationship Id="rId4" Type="http://schemas.openxmlformats.org/officeDocument/2006/relationships/chartUserShapes" Target="../drawings/drawing1.xml"/><Relationship Id="rId1" Type="http://schemas.microsoft.com/office/2011/relationships/chartStyle" Target="style4.xml"/><Relationship Id="rId2" Type="http://schemas.microsoft.com/office/2011/relationships/chartColorStyle" Target="colors4.xml"/></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oleObject" Target="file:///C:\Users\Troy\Dropbox\Private\GitHub\FocusedObjective.Resources\Spreadsheets\Throughput%20and%20Cycle%20Time%20Calculator.xlsx" TargetMode="External"/></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oleObject" Target="file:///C:\Users\Troy\Dropbox\Private\GitHub\FocusedObjective.Resources\Spreadsheets\Throughput%20and%20Cycle%20Time%20Calculator.xlsx" TargetMode="External"/></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oleObject" Target="file:///C:\Users\Troy\Dropbox\Private\GitHub\FocusedObjective.Resources\Spreadsheets\Throughput%20and%20Cycle%20Time%20Calculator.xlsx" TargetMode="External"/></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oleObject" Target="file:///C:\Users\Troy\Dropbox\Private\GitHub\FocusedObjective.Resources\Spreadsheets\Throughput%20and%20Cycle%20Time%20Calculator.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WIP by Column</a:t>
            </a:r>
            <a:endParaRPr 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Design</c:v>
                </c:pt>
              </c:strCache>
            </c:strRef>
          </c:tx>
          <c:spPr>
            <a:solidFill>
              <a:schemeClr val="accent1"/>
            </a:solidFill>
            <a:ln>
              <a:noFill/>
            </a:ln>
            <a:effectLst/>
          </c:spPr>
          <c:invertIfNegative val="0"/>
          <c:cat>
            <c:strRef>
              <c:f>Sheet1!$A$2:$A$5</c:f>
              <c:strCache>
                <c:ptCount val="4"/>
                <c:pt idx="0">
                  <c:v>Week1</c:v>
                </c:pt>
                <c:pt idx="1">
                  <c:v>Week 2</c:v>
                </c:pt>
                <c:pt idx="2">
                  <c:v>Week 3</c:v>
                </c:pt>
                <c:pt idx="3">
                  <c:v>Week 4</c:v>
                </c:pt>
              </c:strCache>
            </c:strRef>
          </c:cat>
          <c:val>
            <c:numRef>
              <c:f>Sheet1!$B$2:$B$5</c:f>
              <c:numCache>
                <c:formatCode>General</c:formatCode>
                <c:ptCount val="4"/>
                <c:pt idx="0">
                  <c:v>2.0</c:v>
                </c:pt>
                <c:pt idx="1">
                  <c:v>1.0</c:v>
                </c:pt>
                <c:pt idx="2">
                  <c:v>3.0</c:v>
                </c:pt>
                <c:pt idx="3">
                  <c:v>2.0</c:v>
                </c:pt>
              </c:numCache>
            </c:numRef>
          </c:val>
        </c:ser>
        <c:ser>
          <c:idx val="1"/>
          <c:order val="1"/>
          <c:tx>
            <c:strRef>
              <c:f>Sheet1!$C$1</c:f>
              <c:strCache>
                <c:ptCount val="1"/>
                <c:pt idx="0">
                  <c:v>Develop</c:v>
                </c:pt>
              </c:strCache>
            </c:strRef>
          </c:tx>
          <c:spPr>
            <a:solidFill>
              <a:schemeClr val="accent2"/>
            </a:solidFill>
            <a:ln>
              <a:noFill/>
            </a:ln>
            <a:effectLst/>
          </c:spPr>
          <c:invertIfNegative val="0"/>
          <c:cat>
            <c:strRef>
              <c:f>Sheet1!$A$2:$A$5</c:f>
              <c:strCache>
                <c:ptCount val="4"/>
                <c:pt idx="0">
                  <c:v>Week1</c:v>
                </c:pt>
                <c:pt idx="1">
                  <c:v>Week 2</c:v>
                </c:pt>
                <c:pt idx="2">
                  <c:v>Week 3</c:v>
                </c:pt>
                <c:pt idx="3">
                  <c:v>Week 4</c:v>
                </c:pt>
              </c:strCache>
            </c:strRef>
          </c:cat>
          <c:val>
            <c:numRef>
              <c:f>Sheet1!$C$2:$C$5</c:f>
              <c:numCache>
                <c:formatCode>General</c:formatCode>
                <c:ptCount val="4"/>
                <c:pt idx="0">
                  <c:v>2.0</c:v>
                </c:pt>
                <c:pt idx="1">
                  <c:v>4.0</c:v>
                </c:pt>
                <c:pt idx="2">
                  <c:v>6.0</c:v>
                </c:pt>
                <c:pt idx="3">
                  <c:v>4.0</c:v>
                </c:pt>
              </c:numCache>
            </c:numRef>
          </c:val>
        </c:ser>
        <c:ser>
          <c:idx val="2"/>
          <c:order val="2"/>
          <c:tx>
            <c:strRef>
              <c:f>Sheet1!$D$1</c:f>
              <c:strCache>
                <c:ptCount val="1"/>
                <c:pt idx="0">
                  <c:v>Verify</c:v>
                </c:pt>
              </c:strCache>
            </c:strRef>
          </c:tx>
          <c:spPr>
            <a:solidFill>
              <a:schemeClr val="accent3"/>
            </a:solidFill>
            <a:ln>
              <a:noFill/>
            </a:ln>
            <a:effectLst/>
          </c:spPr>
          <c:invertIfNegative val="0"/>
          <c:cat>
            <c:strRef>
              <c:f>Sheet1!$A$2:$A$5</c:f>
              <c:strCache>
                <c:ptCount val="4"/>
                <c:pt idx="0">
                  <c:v>Week1</c:v>
                </c:pt>
                <c:pt idx="1">
                  <c:v>Week 2</c:v>
                </c:pt>
                <c:pt idx="2">
                  <c:v>Week 3</c:v>
                </c:pt>
                <c:pt idx="3">
                  <c:v>Week 4</c:v>
                </c:pt>
              </c:strCache>
            </c:strRef>
          </c:cat>
          <c:val>
            <c:numRef>
              <c:f>Sheet1!$D$2:$D$5</c:f>
              <c:numCache>
                <c:formatCode>General</c:formatCode>
                <c:ptCount val="4"/>
                <c:pt idx="0">
                  <c:v>2.0</c:v>
                </c:pt>
                <c:pt idx="1">
                  <c:v>2.0</c:v>
                </c:pt>
                <c:pt idx="2">
                  <c:v>2.0</c:v>
                </c:pt>
                <c:pt idx="3">
                  <c:v>2.0</c:v>
                </c:pt>
              </c:numCache>
            </c:numRef>
          </c:val>
        </c:ser>
        <c:dLbls>
          <c:showLegendKey val="0"/>
          <c:showVal val="0"/>
          <c:showCatName val="0"/>
          <c:showSerName val="0"/>
          <c:showPercent val="0"/>
          <c:showBubbleSize val="0"/>
        </c:dLbls>
        <c:gapWidth val="219"/>
        <c:overlap val="-27"/>
        <c:axId val="-2045663008"/>
        <c:axId val="-2042019088"/>
      </c:barChart>
      <c:catAx>
        <c:axId val="-20456630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42019088"/>
        <c:crosses val="autoZero"/>
        <c:auto val="1"/>
        <c:lblAlgn val="ctr"/>
        <c:lblOffset val="100"/>
        <c:noMultiLvlLbl val="0"/>
      </c:catAx>
      <c:valAx>
        <c:axId val="-20420190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4566300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WIP by Column</a:t>
            </a:r>
            <a:endParaRPr 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Design</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Week1</c:v>
                </c:pt>
                <c:pt idx="1">
                  <c:v>Week 2</c:v>
                </c:pt>
                <c:pt idx="2">
                  <c:v>Week 3</c:v>
                </c:pt>
                <c:pt idx="3">
                  <c:v>Week 4</c:v>
                </c:pt>
              </c:strCache>
            </c:strRef>
          </c:cat>
          <c:val>
            <c:numRef>
              <c:f>Sheet1!$B$2:$B$5</c:f>
              <c:numCache>
                <c:formatCode>General</c:formatCode>
                <c:ptCount val="4"/>
                <c:pt idx="0">
                  <c:v>2.0</c:v>
                </c:pt>
                <c:pt idx="1">
                  <c:v>1.0</c:v>
                </c:pt>
                <c:pt idx="2">
                  <c:v>3.0</c:v>
                </c:pt>
                <c:pt idx="3">
                  <c:v>2.0</c:v>
                </c:pt>
              </c:numCache>
            </c:numRef>
          </c:val>
          <c:smooth val="0"/>
        </c:ser>
        <c:ser>
          <c:idx val="1"/>
          <c:order val="1"/>
          <c:tx>
            <c:strRef>
              <c:f>Sheet1!$C$1</c:f>
              <c:strCache>
                <c:ptCount val="1"/>
                <c:pt idx="0">
                  <c:v>Develop</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Week1</c:v>
                </c:pt>
                <c:pt idx="1">
                  <c:v>Week 2</c:v>
                </c:pt>
                <c:pt idx="2">
                  <c:v>Week 3</c:v>
                </c:pt>
                <c:pt idx="3">
                  <c:v>Week 4</c:v>
                </c:pt>
              </c:strCache>
            </c:strRef>
          </c:cat>
          <c:val>
            <c:numRef>
              <c:f>Sheet1!$C$2:$C$5</c:f>
              <c:numCache>
                <c:formatCode>General</c:formatCode>
                <c:ptCount val="4"/>
                <c:pt idx="0">
                  <c:v>2.0</c:v>
                </c:pt>
                <c:pt idx="1">
                  <c:v>4.0</c:v>
                </c:pt>
                <c:pt idx="2">
                  <c:v>6.0</c:v>
                </c:pt>
                <c:pt idx="3">
                  <c:v>4.0</c:v>
                </c:pt>
              </c:numCache>
            </c:numRef>
          </c:val>
          <c:smooth val="0"/>
        </c:ser>
        <c:ser>
          <c:idx val="2"/>
          <c:order val="2"/>
          <c:tx>
            <c:strRef>
              <c:f>Sheet1!$D$1</c:f>
              <c:strCache>
                <c:ptCount val="1"/>
                <c:pt idx="0">
                  <c:v>Verify</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Week1</c:v>
                </c:pt>
                <c:pt idx="1">
                  <c:v>Week 2</c:v>
                </c:pt>
                <c:pt idx="2">
                  <c:v>Week 3</c:v>
                </c:pt>
                <c:pt idx="3">
                  <c:v>Week 4</c:v>
                </c:pt>
              </c:strCache>
            </c:strRef>
          </c:cat>
          <c:val>
            <c:numRef>
              <c:f>Sheet1!$D$2:$D$5</c:f>
              <c:numCache>
                <c:formatCode>General</c:formatCode>
                <c:ptCount val="4"/>
                <c:pt idx="0">
                  <c:v>2.0</c:v>
                </c:pt>
                <c:pt idx="1">
                  <c:v>3.0</c:v>
                </c:pt>
                <c:pt idx="2">
                  <c:v>2.0</c:v>
                </c:pt>
                <c:pt idx="3">
                  <c:v>2.0</c:v>
                </c:pt>
              </c:numCache>
            </c:numRef>
          </c:val>
          <c:smooth val="0"/>
        </c:ser>
        <c:dLbls>
          <c:showLegendKey val="0"/>
          <c:showVal val="0"/>
          <c:showCatName val="0"/>
          <c:showSerName val="0"/>
          <c:showPercent val="0"/>
          <c:showBubbleSize val="0"/>
        </c:dLbls>
        <c:marker val="1"/>
        <c:smooth val="0"/>
        <c:axId val="-2043082544"/>
        <c:axId val="-2043079248"/>
      </c:lineChart>
      <c:catAx>
        <c:axId val="-2043082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43079248"/>
        <c:crosses val="autoZero"/>
        <c:auto val="1"/>
        <c:lblAlgn val="ctr"/>
        <c:lblOffset val="100"/>
        <c:noMultiLvlLbl val="0"/>
      </c:catAx>
      <c:valAx>
        <c:axId val="-20430792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4308254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cap="all" spc="0" baseline="0">
                <a:gradFill>
                  <a:gsLst>
                    <a:gs pos="0">
                      <a:schemeClr val="dk1">
                        <a:lumMod val="50000"/>
                        <a:lumOff val="50000"/>
                      </a:schemeClr>
                    </a:gs>
                    <a:gs pos="100000">
                      <a:schemeClr val="dk1">
                        <a:lumMod val="85000"/>
                        <a:lumOff val="15000"/>
                      </a:schemeClr>
                    </a:gs>
                  </a:gsLst>
                  <a:lin ang="5400000" scaled="0"/>
                </a:gradFill>
                <a:latin typeface="+mn-lt"/>
                <a:ea typeface="+mn-ea"/>
                <a:cs typeface="+mn-cs"/>
              </a:defRPr>
            </a:pPr>
            <a:r>
              <a:rPr lang="en-US"/>
              <a:t>Throughput  History trend (completed items per week)</a:t>
            </a:r>
          </a:p>
        </c:rich>
      </c:tx>
      <c:layout/>
      <c:overlay val="0"/>
      <c:spPr>
        <a:noFill/>
        <a:ln>
          <a:noFill/>
        </a:ln>
        <a:effectLst/>
      </c:spPr>
      <c:txPr>
        <a:bodyPr rot="0" spcFirstLastPara="1" vertOverflow="ellipsis" vert="horz" wrap="square" anchor="ctr" anchorCtr="1"/>
        <a:lstStyle/>
        <a:p>
          <a:pPr>
            <a:defRPr sz="1440" b="0" i="0" u="none" strike="noStrike" kern="1200" cap="all" spc="0" baseline="0">
              <a:gradFill>
                <a:gsLst>
                  <a:gs pos="0">
                    <a:schemeClr val="dk1">
                      <a:lumMod val="50000"/>
                      <a:lumOff val="50000"/>
                    </a:schemeClr>
                  </a:gs>
                  <a:gs pos="100000">
                    <a:schemeClr val="dk1">
                      <a:lumMod val="85000"/>
                      <a:lumOff val="15000"/>
                    </a:schemeClr>
                  </a:gs>
                </a:gsLst>
                <a:lin ang="5400000" scaled="0"/>
              </a:gradFill>
              <a:latin typeface="+mn-lt"/>
              <a:ea typeface="+mn-ea"/>
              <a:cs typeface="+mn-cs"/>
            </a:defRPr>
          </a:pPr>
          <a:endParaRPr lang="en-US"/>
        </a:p>
      </c:txPr>
    </c:title>
    <c:autoTitleDeleted val="0"/>
    <c:plotArea>
      <c:layout/>
      <c:lineChart>
        <c:grouping val="standard"/>
        <c:varyColors val="0"/>
        <c:ser>
          <c:idx val="0"/>
          <c:order val="0"/>
          <c:tx>
            <c:strRef>
              <c:f>Throughput!$D$1</c:f>
              <c:strCache>
                <c:ptCount val="1"/>
                <c:pt idx="0">
                  <c:v>Throughput</c:v>
                </c:pt>
              </c:strCache>
            </c:strRef>
          </c:tx>
          <c:spPr>
            <a:ln w="19050" cap="rnd" cmpd="sng" algn="ctr">
              <a:solidFill>
                <a:schemeClr val="accent1">
                  <a:shade val="95000"/>
                  <a:satMod val="105000"/>
                </a:schemeClr>
              </a:solidFill>
              <a:round/>
            </a:ln>
            <a:effectLst/>
          </c:spPr>
          <c:marker>
            <c:symbol val="circle"/>
            <c:size val="17"/>
            <c:spPr>
              <a:solidFill>
                <a:schemeClr val="l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35000"/>
                          <a:lumOff val="65000"/>
                        </a:schemeClr>
                      </a:solidFill>
                    </a:ln>
                    <a:effectLst/>
                  </c:spPr>
                </c15:leaderLines>
              </c:ext>
            </c:extLst>
          </c:dLbls>
          <c:trendline>
            <c:spPr>
              <a:ln w="9525" cap="rnd">
                <a:solidFill>
                  <a:schemeClr val="accent1"/>
                </a:solidFill>
                <a:prstDash val="dash"/>
              </a:ln>
              <a:effectLst/>
            </c:spPr>
            <c:trendlineType val="linear"/>
            <c:forward val="2.0"/>
            <c:dispRSqr val="0"/>
            <c:dispEq val="0"/>
          </c:trendline>
          <c:cat>
            <c:strRef>
              <c:f>[0]!WeekGroupRange</c:f>
              <c:strCache>
                <c:ptCount val="17"/>
                <c:pt idx="0">
                  <c:v>2015-04</c:v>
                </c:pt>
                <c:pt idx="1">
                  <c:v>2015-05</c:v>
                </c:pt>
                <c:pt idx="2">
                  <c:v>2015-06</c:v>
                </c:pt>
                <c:pt idx="3">
                  <c:v>2015-07</c:v>
                </c:pt>
                <c:pt idx="4">
                  <c:v>2015-08</c:v>
                </c:pt>
                <c:pt idx="5">
                  <c:v>2015-09</c:v>
                </c:pt>
                <c:pt idx="6">
                  <c:v>2015-10</c:v>
                </c:pt>
                <c:pt idx="7">
                  <c:v>2015-11</c:v>
                </c:pt>
                <c:pt idx="8">
                  <c:v>2015-12</c:v>
                </c:pt>
                <c:pt idx="9">
                  <c:v>2015-13</c:v>
                </c:pt>
                <c:pt idx="10">
                  <c:v>2015-14</c:v>
                </c:pt>
                <c:pt idx="11">
                  <c:v>2015-15</c:v>
                </c:pt>
                <c:pt idx="12">
                  <c:v>2015-16</c:v>
                </c:pt>
                <c:pt idx="13">
                  <c:v>2015-17</c:v>
                </c:pt>
                <c:pt idx="14">
                  <c:v>2015-18</c:v>
                </c:pt>
                <c:pt idx="15">
                  <c:v>2015-19</c:v>
                </c:pt>
                <c:pt idx="16">
                  <c:v>2015-20</c:v>
                </c:pt>
              </c:strCache>
            </c:strRef>
          </c:cat>
          <c:val>
            <c:numRef>
              <c:f>[0]!WeekThroughputRange</c:f>
              <c:numCache>
                <c:formatCode>General</c:formatCode>
                <c:ptCount val="17"/>
                <c:pt idx="0">
                  <c:v>1.0</c:v>
                </c:pt>
                <c:pt idx="1">
                  <c:v>5.0</c:v>
                </c:pt>
                <c:pt idx="2">
                  <c:v>11.0</c:v>
                </c:pt>
                <c:pt idx="3">
                  <c:v>7.0</c:v>
                </c:pt>
                <c:pt idx="4">
                  <c:v>7.0</c:v>
                </c:pt>
                <c:pt idx="5">
                  <c:v>16.0</c:v>
                </c:pt>
                <c:pt idx="6">
                  <c:v>9.0</c:v>
                </c:pt>
                <c:pt idx="7">
                  <c:v>11.0</c:v>
                </c:pt>
                <c:pt idx="8">
                  <c:v>10.0</c:v>
                </c:pt>
                <c:pt idx="9">
                  <c:v>6.0</c:v>
                </c:pt>
                <c:pt idx="10">
                  <c:v>7.0</c:v>
                </c:pt>
                <c:pt idx="11">
                  <c:v>12.0</c:v>
                </c:pt>
                <c:pt idx="12">
                  <c:v>6.0</c:v>
                </c:pt>
                <c:pt idx="13">
                  <c:v>8.0</c:v>
                </c:pt>
                <c:pt idx="14">
                  <c:v>8.0</c:v>
                </c:pt>
                <c:pt idx="15">
                  <c:v>8.0</c:v>
                </c:pt>
                <c:pt idx="16">
                  <c:v>9.0</c:v>
                </c:pt>
              </c:numCache>
            </c:numRef>
          </c:val>
          <c:smooth val="0"/>
        </c:ser>
        <c:dLbls>
          <c:dLblPos val="ctr"/>
          <c:showLegendKey val="0"/>
          <c:showVal val="1"/>
          <c:showCatName val="0"/>
          <c:showSerName val="0"/>
          <c:showPercent val="0"/>
          <c:showBubbleSize val="0"/>
        </c:dLbls>
        <c:marker val="1"/>
        <c:smooth val="0"/>
        <c:axId val="-2042906704"/>
        <c:axId val="-2043101120"/>
      </c:lineChart>
      <c:catAx>
        <c:axId val="-2042906704"/>
        <c:scaling>
          <c:orientation val="minMax"/>
        </c:scaling>
        <c:delete val="0"/>
        <c:axPos val="b"/>
        <c:title>
          <c:tx>
            <c:rich>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r>
                  <a:rPr lang="en-US"/>
                  <a:t>Year-Week</a:t>
                </a:r>
                <a:r>
                  <a:rPr lang="en-US" baseline="0"/>
                  <a:t> Number</a:t>
                </a:r>
                <a:endParaRPr lang="en-US"/>
              </a:p>
            </c:rich>
          </c:tx>
          <c:layout/>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dk1">
                    <a:lumMod val="65000"/>
                    <a:lumOff val="35000"/>
                  </a:schemeClr>
                </a:solidFill>
                <a:latin typeface="+mn-lt"/>
                <a:ea typeface="+mn-ea"/>
                <a:cs typeface="+mn-cs"/>
              </a:defRPr>
            </a:pPr>
            <a:endParaRPr lang="en-US"/>
          </a:p>
        </c:txPr>
        <c:crossAx val="-2043101120"/>
        <c:crosses val="autoZero"/>
        <c:auto val="1"/>
        <c:lblAlgn val="ctr"/>
        <c:lblOffset val="100"/>
        <c:noMultiLvlLbl val="0"/>
      </c:catAx>
      <c:valAx>
        <c:axId val="-2043101120"/>
        <c:scaling>
          <c:orientation val="minMax"/>
        </c:scaling>
        <c:delete val="1"/>
        <c:axPos val="l"/>
        <c:title>
          <c:tx>
            <c:rich>
              <a:bodyPr rot="-54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r>
                  <a:rPr lang="en-US"/>
                  <a:t>Count</a:t>
                </a:r>
                <a:r>
                  <a:rPr lang="en-US" baseline="0"/>
                  <a:t> of closed items during week</a:t>
                </a:r>
              </a:p>
            </c:rich>
          </c:tx>
          <c:layout/>
          <c:overlay val="0"/>
          <c:spPr>
            <a:noFill/>
            <a:ln>
              <a:noFill/>
            </a:ln>
            <a:effectLst/>
          </c:spPr>
          <c:txPr>
            <a:bodyPr rot="-54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out"/>
        <c:minorTickMark val="none"/>
        <c:tickLblPos val="nextTo"/>
        <c:crossAx val="-2042906704"/>
        <c:crosses val="autoZero"/>
        <c:crossBetween val="between"/>
      </c:valAx>
      <c:spPr>
        <a:noFill/>
        <a:ln>
          <a:noFill/>
        </a:ln>
        <a:effectLst/>
      </c:spPr>
    </c:plotArea>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defRPr>
            </a:pPr>
            <a:r>
              <a: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rPr>
              <a:t>NET FLOW PER WEEK (ITEMS COMPLETED - ITEMS STARTED)</a:t>
            </a:r>
          </a:p>
        </c:rich>
      </c:tx>
      <c:layout/>
      <c:overlay val="0"/>
      <c:spPr>
        <a:noFill/>
        <a:ln>
          <a:noFill/>
        </a:ln>
        <a:effectLst/>
      </c:spPr>
      <c:txPr>
        <a:bodyPr rot="0" spcFirstLastPara="1" vertOverflow="ellipsis" vert="horz" wrap="square" anchor="ctr" anchorCtr="1"/>
        <a:lstStyle/>
        <a:p>
          <a:pPr algn="ctr" rtl="0">
            <a:def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defRPr>
          </a:pPr>
          <a:endParaRPr lang="en-US"/>
        </a:p>
      </c:txPr>
    </c:title>
    <c:autoTitleDeleted val="0"/>
    <c:plotArea>
      <c:layout/>
      <c:barChart>
        <c:barDir val="col"/>
        <c:grouping val="clustered"/>
        <c:varyColors val="0"/>
        <c:ser>
          <c:idx val="0"/>
          <c:order val="0"/>
          <c:tx>
            <c:strRef>
              <c:f>'Work in Progress'!$Q$1</c:f>
              <c:strCache>
                <c:ptCount val="1"/>
                <c:pt idx="0">
                  <c:v>Delta</c:v>
                </c:pt>
              </c:strCache>
            </c:strRef>
          </c:tx>
          <c:spPr>
            <a:solidFill>
              <a:srgbClr val="70AD47">
                <a:alpha val="74902"/>
              </a:srgbClr>
            </a:solidFill>
            <a:ln>
              <a:noFill/>
            </a:ln>
            <a:effectLst/>
          </c:spPr>
          <c:invertIfNegative val="1"/>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[0]!WipWeekRange</c:f>
              <c:strCache>
                <c:ptCount val="18"/>
                <c:pt idx="0">
                  <c:v>2015-03</c:v>
                </c:pt>
                <c:pt idx="1">
                  <c:v>2015-04</c:v>
                </c:pt>
                <c:pt idx="2">
                  <c:v>2015-05</c:v>
                </c:pt>
                <c:pt idx="3">
                  <c:v>2015-06</c:v>
                </c:pt>
                <c:pt idx="4">
                  <c:v>2015-07</c:v>
                </c:pt>
                <c:pt idx="5">
                  <c:v>2015-08</c:v>
                </c:pt>
                <c:pt idx="6">
                  <c:v>2015-09</c:v>
                </c:pt>
                <c:pt idx="7">
                  <c:v>2015-10</c:v>
                </c:pt>
                <c:pt idx="8">
                  <c:v>2015-11</c:v>
                </c:pt>
                <c:pt idx="9">
                  <c:v>2015-12</c:v>
                </c:pt>
                <c:pt idx="10">
                  <c:v>2015-13</c:v>
                </c:pt>
                <c:pt idx="11">
                  <c:v>2015-14</c:v>
                </c:pt>
                <c:pt idx="12">
                  <c:v>2015-15</c:v>
                </c:pt>
                <c:pt idx="13">
                  <c:v>2015-16</c:v>
                </c:pt>
                <c:pt idx="14">
                  <c:v>2015-17</c:v>
                </c:pt>
                <c:pt idx="15">
                  <c:v>2015-18</c:v>
                </c:pt>
                <c:pt idx="16">
                  <c:v>2015-19</c:v>
                </c:pt>
                <c:pt idx="17">
                  <c:v>2015-20</c:v>
                </c:pt>
              </c:strCache>
            </c:strRef>
          </c:cat>
          <c:val>
            <c:numRef>
              <c:f>[0]!WipDeltaRange</c:f>
              <c:numCache>
                <c:formatCode>General</c:formatCode>
                <c:ptCount val="18"/>
                <c:pt idx="0">
                  <c:v>-3.0</c:v>
                </c:pt>
                <c:pt idx="1">
                  <c:v>-9.0</c:v>
                </c:pt>
                <c:pt idx="2">
                  <c:v>-3.0</c:v>
                </c:pt>
                <c:pt idx="3">
                  <c:v>4.0</c:v>
                </c:pt>
                <c:pt idx="4">
                  <c:v>-5.0</c:v>
                </c:pt>
                <c:pt idx="5">
                  <c:v>1.0</c:v>
                </c:pt>
                <c:pt idx="6">
                  <c:v>3.0</c:v>
                </c:pt>
                <c:pt idx="7">
                  <c:v>-1.0</c:v>
                </c:pt>
                <c:pt idx="8">
                  <c:v>4.0</c:v>
                </c:pt>
                <c:pt idx="9">
                  <c:v>-2.0</c:v>
                </c:pt>
                <c:pt idx="10">
                  <c:v>0.0</c:v>
                </c:pt>
                <c:pt idx="11">
                  <c:v>-1.0</c:v>
                </c:pt>
                <c:pt idx="12">
                  <c:v>2.0</c:v>
                </c:pt>
                <c:pt idx="13">
                  <c:v>0.0</c:v>
                </c:pt>
                <c:pt idx="14">
                  <c:v>1.0</c:v>
                </c:pt>
                <c:pt idx="15">
                  <c:v>-2.0</c:v>
                </c:pt>
                <c:pt idx="16">
                  <c:v>-2.0</c:v>
                </c:pt>
                <c:pt idx="17">
                  <c:v>3.0</c:v>
                </c:pt>
              </c:numCache>
            </c:numRef>
          </c:val>
          <c:extLst>
            <c:ext xmlns:c14="http://schemas.microsoft.com/office/drawing/2007/8/2/chart" uri="{6F2FDCE9-48DA-4B69-8628-5D25D57E5C99}">
              <c14:invertSolidFillFmt>
                <c14:spPr xmlns:c14="http://schemas.microsoft.com/office/drawing/2007/8/2/chart">
                  <a:solidFill>
                    <a:srgbClr val="FF0000"/>
                  </a:solidFill>
                  <a:ln>
                    <a:noFill/>
                  </a:ln>
                  <a:effectLst/>
                </c14:spPr>
              </c14:invertSolidFillFmt>
            </c:ext>
          </c:extLst>
        </c:ser>
        <c:dLbls>
          <c:showLegendKey val="0"/>
          <c:showVal val="0"/>
          <c:showCatName val="0"/>
          <c:showSerName val="0"/>
          <c:showPercent val="0"/>
          <c:showBubbleSize val="0"/>
        </c:dLbls>
        <c:gapWidth val="219"/>
        <c:overlap val="-27"/>
        <c:axId val="-2043705312"/>
        <c:axId val="-2043699280"/>
      </c:barChart>
      <c:catAx>
        <c:axId val="-204370531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Year-Week Number</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43699280"/>
        <c:crosses val="autoZero"/>
        <c:auto val="1"/>
        <c:lblAlgn val="ctr"/>
        <c:lblOffset val="100"/>
        <c:noMultiLvlLbl val="0"/>
      </c:catAx>
      <c:valAx>
        <c:axId val="-2043699280"/>
        <c:scaling>
          <c:orientation val="minMax"/>
        </c:scaling>
        <c:delete val="1"/>
        <c:axPos val="l"/>
        <c:numFmt formatCode="General" sourceLinked="1"/>
        <c:majorTickMark val="none"/>
        <c:minorTickMark val="none"/>
        <c:tickLblPos val="nextTo"/>
        <c:crossAx val="-20437053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defRPr>
            </a:pPr>
            <a:r>
              <a: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rPr>
              <a:t>CUMULATIVE FLOW by day</a:t>
            </a:r>
          </a:p>
        </c:rich>
      </c:tx>
      <c:layout/>
      <c:overlay val="0"/>
      <c:spPr>
        <a:noFill/>
        <a:ln>
          <a:noFill/>
        </a:ln>
        <a:effectLst/>
      </c:spPr>
      <c:txPr>
        <a:bodyPr rot="0" spcFirstLastPara="1" vertOverflow="ellipsis" vert="horz" wrap="square" anchor="ctr" anchorCtr="1"/>
        <a:lstStyle/>
        <a:p>
          <a:pPr algn="ctr" rtl="0">
            <a:def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defRPr>
          </a:pPr>
          <a:endParaRPr lang="en-US"/>
        </a:p>
      </c:txPr>
    </c:title>
    <c:autoTitleDeleted val="0"/>
    <c:plotArea>
      <c:layout/>
      <c:areaChart>
        <c:grouping val="stacked"/>
        <c:varyColors val="0"/>
        <c:ser>
          <c:idx val="1"/>
          <c:order val="0"/>
          <c:tx>
            <c:v>Completed</c:v>
          </c:tx>
          <c:spPr>
            <a:solidFill>
              <a:schemeClr val="accent1">
                <a:alpha val="75000"/>
              </a:schemeClr>
            </a:solidFill>
            <a:ln>
              <a:noFill/>
            </a:ln>
            <a:effectLst/>
          </c:spPr>
          <c:cat>
            <c:numRef>
              <c:f>[0]!WipDayDateRange</c:f>
              <c:numCache>
                <c:formatCode>m/d/yyyy</c:formatCode>
                <c:ptCount val="120"/>
                <c:pt idx="0">
                  <c:v>42018.0</c:v>
                </c:pt>
                <c:pt idx="1">
                  <c:v>42019.0</c:v>
                </c:pt>
                <c:pt idx="2">
                  <c:v>42020.0</c:v>
                </c:pt>
                <c:pt idx="3">
                  <c:v>42021.0</c:v>
                </c:pt>
                <c:pt idx="4">
                  <c:v>42022.0</c:v>
                </c:pt>
                <c:pt idx="5">
                  <c:v>42023.0</c:v>
                </c:pt>
                <c:pt idx="6">
                  <c:v>42024.0</c:v>
                </c:pt>
                <c:pt idx="7">
                  <c:v>42025.0</c:v>
                </c:pt>
                <c:pt idx="8">
                  <c:v>42026.0</c:v>
                </c:pt>
                <c:pt idx="9">
                  <c:v>42027.0</c:v>
                </c:pt>
                <c:pt idx="10">
                  <c:v>42028.0</c:v>
                </c:pt>
                <c:pt idx="11">
                  <c:v>42029.0</c:v>
                </c:pt>
                <c:pt idx="12">
                  <c:v>42030.0</c:v>
                </c:pt>
                <c:pt idx="13">
                  <c:v>42031.0</c:v>
                </c:pt>
                <c:pt idx="14">
                  <c:v>42032.0</c:v>
                </c:pt>
                <c:pt idx="15">
                  <c:v>42033.0</c:v>
                </c:pt>
                <c:pt idx="16">
                  <c:v>42034.0</c:v>
                </c:pt>
                <c:pt idx="17">
                  <c:v>42035.0</c:v>
                </c:pt>
                <c:pt idx="18">
                  <c:v>42036.0</c:v>
                </c:pt>
                <c:pt idx="19">
                  <c:v>42037.0</c:v>
                </c:pt>
                <c:pt idx="20">
                  <c:v>42038.0</c:v>
                </c:pt>
                <c:pt idx="21">
                  <c:v>42039.0</c:v>
                </c:pt>
                <c:pt idx="22">
                  <c:v>42040.0</c:v>
                </c:pt>
                <c:pt idx="23">
                  <c:v>42041.0</c:v>
                </c:pt>
                <c:pt idx="24">
                  <c:v>42042.0</c:v>
                </c:pt>
                <c:pt idx="25">
                  <c:v>42043.0</c:v>
                </c:pt>
                <c:pt idx="26">
                  <c:v>42044.0</c:v>
                </c:pt>
                <c:pt idx="27">
                  <c:v>42045.0</c:v>
                </c:pt>
                <c:pt idx="28">
                  <c:v>42046.0</c:v>
                </c:pt>
                <c:pt idx="29">
                  <c:v>42047.0</c:v>
                </c:pt>
                <c:pt idx="30">
                  <c:v>42048.0</c:v>
                </c:pt>
                <c:pt idx="31">
                  <c:v>42049.0</c:v>
                </c:pt>
                <c:pt idx="32">
                  <c:v>42050.0</c:v>
                </c:pt>
                <c:pt idx="33">
                  <c:v>42051.0</c:v>
                </c:pt>
                <c:pt idx="34">
                  <c:v>42052.0</c:v>
                </c:pt>
                <c:pt idx="35">
                  <c:v>42053.0</c:v>
                </c:pt>
                <c:pt idx="36">
                  <c:v>42054.0</c:v>
                </c:pt>
                <c:pt idx="37">
                  <c:v>42055.0</c:v>
                </c:pt>
                <c:pt idx="38">
                  <c:v>42056.0</c:v>
                </c:pt>
                <c:pt idx="39">
                  <c:v>42057.0</c:v>
                </c:pt>
                <c:pt idx="40">
                  <c:v>42058.0</c:v>
                </c:pt>
                <c:pt idx="41">
                  <c:v>42059.0</c:v>
                </c:pt>
                <c:pt idx="42">
                  <c:v>42060.0</c:v>
                </c:pt>
                <c:pt idx="43">
                  <c:v>42061.0</c:v>
                </c:pt>
                <c:pt idx="44">
                  <c:v>42062.0</c:v>
                </c:pt>
                <c:pt idx="45">
                  <c:v>42063.0</c:v>
                </c:pt>
                <c:pt idx="46">
                  <c:v>42064.0</c:v>
                </c:pt>
                <c:pt idx="47">
                  <c:v>42065.0</c:v>
                </c:pt>
                <c:pt idx="48">
                  <c:v>42066.0</c:v>
                </c:pt>
                <c:pt idx="49">
                  <c:v>42067.0</c:v>
                </c:pt>
                <c:pt idx="50">
                  <c:v>42068.0</c:v>
                </c:pt>
                <c:pt idx="51">
                  <c:v>42069.0</c:v>
                </c:pt>
                <c:pt idx="52">
                  <c:v>42070.0</c:v>
                </c:pt>
                <c:pt idx="53">
                  <c:v>42071.0</c:v>
                </c:pt>
                <c:pt idx="54">
                  <c:v>42072.0</c:v>
                </c:pt>
                <c:pt idx="55">
                  <c:v>42073.0</c:v>
                </c:pt>
                <c:pt idx="56">
                  <c:v>42074.0</c:v>
                </c:pt>
                <c:pt idx="57">
                  <c:v>42075.0</c:v>
                </c:pt>
                <c:pt idx="58">
                  <c:v>42076.0</c:v>
                </c:pt>
                <c:pt idx="59">
                  <c:v>42077.0</c:v>
                </c:pt>
                <c:pt idx="60">
                  <c:v>42078.0</c:v>
                </c:pt>
                <c:pt idx="61">
                  <c:v>42079.0</c:v>
                </c:pt>
                <c:pt idx="62">
                  <c:v>42080.0</c:v>
                </c:pt>
                <c:pt idx="63">
                  <c:v>42081.0</c:v>
                </c:pt>
                <c:pt idx="64">
                  <c:v>42082.0</c:v>
                </c:pt>
                <c:pt idx="65">
                  <c:v>42083.0</c:v>
                </c:pt>
                <c:pt idx="66">
                  <c:v>42084.0</c:v>
                </c:pt>
                <c:pt idx="67">
                  <c:v>42085.0</c:v>
                </c:pt>
                <c:pt idx="68">
                  <c:v>42086.0</c:v>
                </c:pt>
                <c:pt idx="69">
                  <c:v>42087.0</c:v>
                </c:pt>
                <c:pt idx="70">
                  <c:v>42088.0</c:v>
                </c:pt>
                <c:pt idx="71">
                  <c:v>42089.0</c:v>
                </c:pt>
                <c:pt idx="72">
                  <c:v>42090.0</c:v>
                </c:pt>
                <c:pt idx="73">
                  <c:v>42091.0</c:v>
                </c:pt>
                <c:pt idx="74">
                  <c:v>42092.0</c:v>
                </c:pt>
                <c:pt idx="75">
                  <c:v>42093.0</c:v>
                </c:pt>
                <c:pt idx="76">
                  <c:v>42094.0</c:v>
                </c:pt>
                <c:pt idx="77">
                  <c:v>42095.0</c:v>
                </c:pt>
                <c:pt idx="78">
                  <c:v>42096.0</c:v>
                </c:pt>
                <c:pt idx="79">
                  <c:v>42097.0</c:v>
                </c:pt>
                <c:pt idx="80">
                  <c:v>42098.0</c:v>
                </c:pt>
                <c:pt idx="81">
                  <c:v>42099.0</c:v>
                </c:pt>
                <c:pt idx="82">
                  <c:v>42100.0</c:v>
                </c:pt>
                <c:pt idx="83">
                  <c:v>42101.0</c:v>
                </c:pt>
                <c:pt idx="84">
                  <c:v>42102.0</c:v>
                </c:pt>
                <c:pt idx="85">
                  <c:v>42103.0</c:v>
                </c:pt>
                <c:pt idx="86">
                  <c:v>42104.0</c:v>
                </c:pt>
                <c:pt idx="87">
                  <c:v>42105.0</c:v>
                </c:pt>
                <c:pt idx="88">
                  <c:v>42106.0</c:v>
                </c:pt>
                <c:pt idx="89">
                  <c:v>42107.0</c:v>
                </c:pt>
                <c:pt idx="90">
                  <c:v>42108.0</c:v>
                </c:pt>
                <c:pt idx="91">
                  <c:v>42109.0</c:v>
                </c:pt>
                <c:pt idx="92">
                  <c:v>42110.0</c:v>
                </c:pt>
                <c:pt idx="93">
                  <c:v>42111.0</c:v>
                </c:pt>
                <c:pt idx="94">
                  <c:v>42112.0</c:v>
                </c:pt>
                <c:pt idx="95">
                  <c:v>42113.0</c:v>
                </c:pt>
                <c:pt idx="96">
                  <c:v>42114.0</c:v>
                </c:pt>
                <c:pt idx="97">
                  <c:v>42115.0</c:v>
                </c:pt>
                <c:pt idx="98">
                  <c:v>42116.0</c:v>
                </c:pt>
                <c:pt idx="99">
                  <c:v>42117.0</c:v>
                </c:pt>
                <c:pt idx="100">
                  <c:v>42118.0</c:v>
                </c:pt>
                <c:pt idx="101">
                  <c:v>42119.0</c:v>
                </c:pt>
                <c:pt idx="102">
                  <c:v>42120.0</c:v>
                </c:pt>
                <c:pt idx="103">
                  <c:v>42121.0</c:v>
                </c:pt>
                <c:pt idx="104">
                  <c:v>42122.0</c:v>
                </c:pt>
                <c:pt idx="105">
                  <c:v>42123.0</c:v>
                </c:pt>
                <c:pt idx="106">
                  <c:v>42124.0</c:v>
                </c:pt>
                <c:pt idx="107">
                  <c:v>42125.0</c:v>
                </c:pt>
                <c:pt idx="108">
                  <c:v>42126.0</c:v>
                </c:pt>
                <c:pt idx="109">
                  <c:v>42127.0</c:v>
                </c:pt>
                <c:pt idx="110">
                  <c:v>42128.0</c:v>
                </c:pt>
                <c:pt idx="111">
                  <c:v>42129.0</c:v>
                </c:pt>
                <c:pt idx="112">
                  <c:v>42130.0</c:v>
                </c:pt>
                <c:pt idx="113">
                  <c:v>42131.0</c:v>
                </c:pt>
                <c:pt idx="114">
                  <c:v>42132.0</c:v>
                </c:pt>
                <c:pt idx="115">
                  <c:v>42133.0</c:v>
                </c:pt>
                <c:pt idx="116">
                  <c:v>42134.0</c:v>
                </c:pt>
                <c:pt idx="117">
                  <c:v>42135.0</c:v>
                </c:pt>
                <c:pt idx="118">
                  <c:v>42136.0</c:v>
                </c:pt>
                <c:pt idx="119">
                  <c:v>42137.0</c:v>
                </c:pt>
              </c:numCache>
            </c:numRef>
          </c:cat>
          <c:val>
            <c:numRef>
              <c:f>[0]!WipDayCumulativeComplatedRange</c:f>
              <c:numCache>
                <c:formatCode>General</c:formatCode>
                <c:ptCount val="120"/>
                <c:pt idx="0">
                  <c:v>0.0</c:v>
                </c:pt>
                <c:pt idx="1">
                  <c:v>0.0</c:v>
                </c:pt>
                <c:pt idx="2">
                  <c:v>0.0</c:v>
                </c:pt>
                <c:pt idx="3">
                  <c:v>0.0</c:v>
                </c:pt>
                <c:pt idx="4">
                  <c:v>0.0</c:v>
                </c:pt>
                <c:pt idx="5">
                  <c:v>0.0</c:v>
                </c:pt>
                <c:pt idx="6">
                  <c:v>0.0</c:v>
                </c:pt>
                <c:pt idx="7">
                  <c:v>1.0</c:v>
                </c:pt>
                <c:pt idx="8">
                  <c:v>1.0</c:v>
                </c:pt>
                <c:pt idx="9">
                  <c:v>1.0</c:v>
                </c:pt>
                <c:pt idx="10">
                  <c:v>1.0</c:v>
                </c:pt>
                <c:pt idx="11">
                  <c:v>1.0</c:v>
                </c:pt>
                <c:pt idx="12">
                  <c:v>5.0</c:v>
                </c:pt>
                <c:pt idx="13">
                  <c:v>5.0</c:v>
                </c:pt>
                <c:pt idx="14">
                  <c:v>5.0</c:v>
                </c:pt>
                <c:pt idx="15">
                  <c:v>6.0</c:v>
                </c:pt>
                <c:pt idx="16">
                  <c:v>6.0</c:v>
                </c:pt>
                <c:pt idx="17">
                  <c:v>6.0</c:v>
                </c:pt>
                <c:pt idx="18">
                  <c:v>6.0</c:v>
                </c:pt>
                <c:pt idx="19">
                  <c:v>9.0</c:v>
                </c:pt>
                <c:pt idx="20">
                  <c:v>9.0</c:v>
                </c:pt>
                <c:pt idx="21">
                  <c:v>14.0</c:v>
                </c:pt>
                <c:pt idx="22">
                  <c:v>16.0</c:v>
                </c:pt>
                <c:pt idx="23">
                  <c:v>17.0</c:v>
                </c:pt>
                <c:pt idx="24">
                  <c:v>17.0</c:v>
                </c:pt>
                <c:pt idx="25">
                  <c:v>17.0</c:v>
                </c:pt>
                <c:pt idx="26">
                  <c:v>20.0</c:v>
                </c:pt>
                <c:pt idx="27">
                  <c:v>21.0</c:v>
                </c:pt>
                <c:pt idx="28">
                  <c:v>23.0</c:v>
                </c:pt>
                <c:pt idx="29">
                  <c:v>24.0</c:v>
                </c:pt>
                <c:pt idx="30">
                  <c:v>24.0</c:v>
                </c:pt>
                <c:pt idx="31">
                  <c:v>24.0</c:v>
                </c:pt>
                <c:pt idx="32">
                  <c:v>24.0</c:v>
                </c:pt>
                <c:pt idx="33">
                  <c:v>25.0</c:v>
                </c:pt>
                <c:pt idx="34">
                  <c:v>30.0</c:v>
                </c:pt>
                <c:pt idx="35">
                  <c:v>31.0</c:v>
                </c:pt>
                <c:pt idx="36">
                  <c:v>31.0</c:v>
                </c:pt>
                <c:pt idx="37">
                  <c:v>31.0</c:v>
                </c:pt>
                <c:pt idx="38">
                  <c:v>31.0</c:v>
                </c:pt>
                <c:pt idx="39">
                  <c:v>31.0</c:v>
                </c:pt>
                <c:pt idx="40">
                  <c:v>34.0</c:v>
                </c:pt>
                <c:pt idx="41">
                  <c:v>37.0</c:v>
                </c:pt>
                <c:pt idx="42">
                  <c:v>41.0</c:v>
                </c:pt>
                <c:pt idx="43">
                  <c:v>42.0</c:v>
                </c:pt>
                <c:pt idx="44">
                  <c:v>47.0</c:v>
                </c:pt>
                <c:pt idx="45">
                  <c:v>47.0</c:v>
                </c:pt>
                <c:pt idx="46">
                  <c:v>47.0</c:v>
                </c:pt>
                <c:pt idx="47">
                  <c:v>48.0</c:v>
                </c:pt>
                <c:pt idx="48">
                  <c:v>49.0</c:v>
                </c:pt>
                <c:pt idx="49">
                  <c:v>51.0</c:v>
                </c:pt>
                <c:pt idx="50">
                  <c:v>54.0</c:v>
                </c:pt>
                <c:pt idx="51">
                  <c:v>56.0</c:v>
                </c:pt>
                <c:pt idx="52">
                  <c:v>56.0</c:v>
                </c:pt>
                <c:pt idx="53">
                  <c:v>56.0</c:v>
                </c:pt>
                <c:pt idx="54">
                  <c:v>57.0</c:v>
                </c:pt>
                <c:pt idx="55">
                  <c:v>64.0</c:v>
                </c:pt>
                <c:pt idx="56">
                  <c:v>65.0</c:v>
                </c:pt>
                <c:pt idx="57">
                  <c:v>67.0</c:v>
                </c:pt>
                <c:pt idx="58">
                  <c:v>67.0</c:v>
                </c:pt>
                <c:pt idx="59">
                  <c:v>67.0</c:v>
                </c:pt>
                <c:pt idx="60">
                  <c:v>67.0</c:v>
                </c:pt>
                <c:pt idx="61">
                  <c:v>67.0</c:v>
                </c:pt>
                <c:pt idx="62">
                  <c:v>71.0</c:v>
                </c:pt>
                <c:pt idx="63">
                  <c:v>71.0</c:v>
                </c:pt>
                <c:pt idx="64">
                  <c:v>73.0</c:v>
                </c:pt>
                <c:pt idx="65">
                  <c:v>77.0</c:v>
                </c:pt>
                <c:pt idx="66">
                  <c:v>77.0</c:v>
                </c:pt>
                <c:pt idx="67">
                  <c:v>77.0</c:v>
                </c:pt>
                <c:pt idx="68">
                  <c:v>78.0</c:v>
                </c:pt>
                <c:pt idx="69">
                  <c:v>80.0</c:v>
                </c:pt>
                <c:pt idx="70">
                  <c:v>80.0</c:v>
                </c:pt>
                <c:pt idx="71">
                  <c:v>83.0</c:v>
                </c:pt>
                <c:pt idx="72">
                  <c:v>83.0</c:v>
                </c:pt>
                <c:pt idx="73">
                  <c:v>83.0</c:v>
                </c:pt>
                <c:pt idx="74">
                  <c:v>83.0</c:v>
                </c:pt>
                <c:pt idx="75">
                  <c:v>83.0</c:v>
                </c:pt>
                <c:pt idx="76">
                  <c:v>84.0</c:v>
                </c:pt>
                <c:pt idx="77">
                  <c:v>84.0</c:v>
                </c:pt>
                <c:pt idx="78">
                  <c:v>89.0</c:v>
                </c:pt>
                <c:pt idx="79">
                  <c:v>90.0</c:v>
                </c:pt>
                <c:pt idx="80">
                  <c:v>90.0</c:v>
                </c:pt>
                <c:pt idx="81">
                  <c:v>90.0</c:v>
                </c:pt>
                <c:pt idx="82">
                  <c:v>92.0</c:v>
                </c:pt>
                <c:pt idx="83">
                  <c:v>93.0</c:v>
                </c:pt>
                <c:pt idx="84">
                  <c:v>96.0</c:v>
                </c:pt>
                <c:pt idx="85">
                  <c:v>99.0</c:v>
                </c:pt>
                <c:pt idx="86">
                  <c:v>102.0</c:v>
                </c:pt>
                <c:pt idx="87">
                  <c:v>102.0</c:v>
                </c:pt>
                <c:pt idx="88">
                  <c:v>102.0</c:v>
                </c:pt>
                <c:pt idx="89">
                  <c:v>102.0</c:v>
                </c:pt>
                <c:pt idx="90">
                  <c:v>104.0</c:v>
                </c:pt>
                <c:pt idx="91">
                  <c:v>104.0</c:v>
                </c:pt>
                <c:pt idx="92">
                  <c:v>107.0</c:v>
                </c:pt>
                <c:pt idx="93">
                  <c:v>108.0</c:v>
                </c:pt>
                <c:pt idx="94">
                  <c:v>108.0</c:v>
                </c:pt>
                <c:pt idx="95">
                  <c:v>108.0</c:v>
                </c:pt>
                <c:pt idx="96">
                  <c:v>109.0</c:v>
                </c:pt>
                <c:pt idx="97">
                  <c:v>109.0</c:v>
                </c:pt>
                <c:pt idx="98">
                  <c:v>111.0</c:v>
                </c:pt>
                <c:pt idx="99">
                  <c:v>115.0</c:v>
                </c:pt>
                <c:pt idx="100">
                  <c:v>116.0</c:v>
                </c:pt>
                <c:pt idx="101">
                  <c:v>116.0</c:v>
                </c:pt>
                <c:pt idx="102">
                  <c:v>116.0</c:v>
                </c:pt>
                <c:pt idx="103">
                  <c:v>120.0</c:v>
                </c:pt>
                <c:pt idx="104">
                  <c:v>122.0</c:v>
                </c:pt>
                <c:pt idx="105">
                  <c:v>122.0</c:v>
                </c:pt>
                <c:pt idx="106">
                  <c:v>123.0</c:v>
                </c:pt>
                <c:pt idx="107">
                  <c:v>124.0</c:v>
                </c:pt>
                <c:pt idx="108">
                  <c:v>124.0</c:v>
                </c:pt>
                <c:pt idx="109">
                  <c:v>124.0</c:v>
                </c:pt>
                <c:pt idx="110">
                  <c:v>126.0</c:v>
                </c:pt>
                <c:pt idx="111">
                  <c:v>127.0</c:v>
                </c:pt>
                <c:pt idx="112">
                  <c:v>130.0</c:v>
                </c:pt>
                <c:pt idx="113">
                  <c:v>130.0</c:v>
                </c:pt>
                <c:pt idx="114">
                  <c:v>132.0</c:v>
                </c:pt>
                <c:pt idx="115">
                  <c:v>132.0</c:v>
                </c:pt>
                <c:pt idx="116">
                  <c:v>132.0</c:v>
                </c:pt>
                <c:pt idx="117">
                  <c:v>135.0</c:v>
                </c:pt>
                <c:pt idx="118">
                  <c:v>138.0</c:v>
                </c:pt>
                <c:pt idx="119">
                  <c:v>141.0</c:v>
                </c:pt>
              </c:numCache>
            </c:numRef>
          </c:val>
        </c:ser>
        <c:ser>
          <c:idx val="0"/>
          <c:order val="1"/>
          <c:tx>
            <c:v>Work in Progress</c:v>
          </c:tx>
          <c:spPr>
            <a:solidFill>
              <a:schemeClr val="accent2">
                <a:alpha val="75000"/>
              </a:schemeClr>
            </a:solidFill>
            <a:ln>
              <a:noFill/>
            </a:ln>
            <a:effectLst/>
          </c:spPr>
          <c:cat>
            <c:numRef>
              <c:f>[0]!WipDayDateRange</c:f>
              <c:numCache>
                <c:formatCode>m/d/yyyy</c:formatCode>
                <c:ptCount val="120"/>
                <c:pt idx="0">
                  <c:v>42018.0</c:v>
                </c:pt>
                <c:pt idx="1">
                  <c:v>42019.0</c:v>
                </c:pt>
                <c:pt idx="2">
                  <c:v>42020.0</c:v>
                </c:pt>
                <c:pt idx="3">
                  <c:v>42021.0</c:v>
                </c:pt>
                <c:pt idx="4">
                  <c:v>42022.0</c:v>
                </c:pt>
                <c:pt idx="5">
                  <c:v>42023.0</c:v>
                </c:pt>
                <c:pt idx="6">
                  <c:v>42024.0</c:v>
                </c:pt>
                <c:pt idx="7">
                  <c:v>42025.0</c:v>
                </c:pt>
                <c:pt idx="8">
                  <c:v>42026.0</c:v>
                </c:pt>
                <c:pt idx="9">
                  <c:v>42027.0</c:v>
                </c:pt>
                <c:pt idx="10">
                  <c:v>42028.0</c:v>
                </c:pt>
                <c:pt idx="11">
                  <c:v>42029.0</c:v>
                </c:pt>
                <c:pt idx="12">
                  <c:v>42030.0</c:v>
                </c:pt>
                <c:pt idx="13">
                  <c:v>42031.0</c:v>
                </c:pt>
                <c:pt idx="14">
                  <c:v>42032.0</c:v>
                </c:pt>
                <c:pt idx="15">
                  <c:v>42033.0</c:v>
                </c:pt>
                <c:pt idx="16">
                  <c:v>42034.0</c:v>
                </c:pt>
                <c:pt idx="17">
                  <c:v>42035.0</c:v>
                </c:pt>
                <c:pt idx="18">
                  <c:v>42036.0</c:v>
                </c:pt>
                <c:pt idx="19">
                  <c:v>42037.0</c:v>
                </c:pt>
                <c:pt idx="20">
                  <c:v>42038.0</c:v>
                </c:pt>
                <c:pt idx="21">
                  <c:v>42039.0</c:v>
                </c:pt>
                <c:pt idx="22">
                  <c:v>42040.0</c:v>
                </c:pt>
                <c:pt idx="23">
                  <c:v>42041.0</c:v>
                </c:pt>
                <c:pt idx="24">
                  <c:v>42042.0</c:v>
                </c:pt>
                <c:pt idx="25">
                  <c:v>42043.0</c:v>
                </c:pt>
                <c:pt idx="26">
                  <c:v>42044.0</c:v>
                </c:pt>
                <c:pt idx="27">
                  <c:v>42045.0</c:v>
                </c:pt>
                <c:pt idx="28">
                  <c:v>42046.0</c:v>
                </c:pt>
                <c:pt idx="29">
                  <c:v>42047.0</c:v>
                </c:pt>
                <c:pt idx="30">
                  <c:v>42048.0</c:v>
                </c:pt>
                <c:pt idx="31">
                  <c:v>42049.0</c:v>
                </c:pt>
                <c:pt idx="32">
                  <c:v>42050.0</c:v>
                </c:pt>
                <c:pt idx="33">
                  <c:v>42051.0</c:v>
                </c:pt>
                <c:pt idx="34">
                  <c:v>42052.0</c:v>
                </c:pt>
                <c:pt idx="35">
                  <c:v>42053.0</c:v>
                </c:pt>
                <c:pt idx="36">
                  <c:v>42054.0</c:v>
                </c:pt>
                <c:pt idx="37">
                  <c:v>42055.0</c:v>
                </c:pt>
                <c:pt idx="38">
                  <c:v>42056.0</c:v>
                </c:pt>
                <c:pt idx="39">
                  <c:v>42057.0</c:v>
                </c:pt>
                <c:pt idx="40">
                  <c:v>42058.0</c:v>
                </c:pt>
                <c:pt idx="41">
                  <c:v>42059.0</c:v>
                </c:pt>
                <c:pt idx="42">
                  <c:v>42060.0</c:v>
                </c:pt>
                <c:pt idx="43">
                  <c:v>42061.0</c:v>
                </c:pt>
                <c:pt idx="44">
                  <c:v>42062.0</c:v>
                </c:pt>
                <c:pt idx="45">
                  <c:v>42063.0</c:v>
                </c:pt>
                <c:pt idx="46">
                  <c:v>42064.0</c:v>
                </c:pt>
                <c:pt idx="47">
                  <c:v>42065.0</c:v>
                </c:pt>
                <c:pt idx="48">
                  <c:v>42066.0</c:v>
                </c:pt>
                <c:pt idx="49">
                  <c:v>42067.0</c:v>
                </c:pt>
                <c:pt idx="50">
                  <c:v>42068.0</c:v>
                </c:pt>
                <c:pt idx="51">
                  <c:v>42069.0</c:v>
                </c:pt>
                <c:pt idx="52">
                  <c:v>42070.0</c:v>
                </c:pt>
                <c:pt idx="53">
                  <c:v>42071.0</c:v>
                </c:pt>
                <c:pt idx="54">
                  <c:v>42072.0</c:v>
                </c:pt>
                <c:pt idx="55">
                  <c:v>42073.0</c:v>
                </c:pt>
                <c:pt idx="56">
                  <c:v>42074.0</c:v>
                </c:pt>
                <c:pt idx="57">
                  <c:v>42075.0</c:v>
                </c:pt>
                <c:pt idx="58">
                  <c:v>42076.0</c:v>
                </c:pt>
                <c:pt idx="59">
                  <c:v>42077.0</c:v>
                </c:pt>
                <c:pt idx="60">
                  <c:v>42078.0</c:v>
                </c:pt>
                <c:pt idx="61">
                  <c:v>42079.0</c:v>
                </c:pt>
                <c:pt idx="62">
                  <c:v>42080.0</c:v>
                </c:pt>
                <c:pt idx="63">
                  <c:v>42081.0</c:v>
                </c:pt>
                <c:pt idx="64">
                  <c:v>42082.0</c:v>
                </c:pt>
                <c:pt idx="65">
                  <c:v>42083.0</c:v>
                </c:pt>
                <c:pt idx="66">
                  <c:v>42084.0</c:v>
                </c:pt>
                <c:pt idx="67">
                  <c:v>42085.0</c:v>
                </c:pt>
                <c:pt idx="68">
                  <c:v>42086.0</c:v>
                </c:pt>
                <c:pt idx="69">
                  <c:v>42087.0</c:v>
                </c:pt>
                <c:pt idx="70">
                  <c:v>42088.0</c:v>
                </c:pt>
                <c:pt idx="71">
                  <c:v>42089.0</c:v>
                </c:pt>
                <c:pt idx="72">
                  <c:v>42090.0</c:v>
                </c:pt>
                <c:pt idx="73">
                  <c:v>42091.0</c:v>
                </c:pt>
                <c:pt idx="74">
                  <c:v>42092.0</c:v>
                </c:pt>
                <c:pt idx="75">
                  <c:v>42093.0</c:v>
                </c:pt>
                <c:pt idx="76">
                  <c:v>42094.0</c:v>
                </c:pt>
                <c:pt idx="77">
                  <c:v>42095.0</c:v>
                </c:pt>
                <c:pt idx="78">
                  <c:v>42096.0</c:v>
                </c:pt>
                <c:pt idx="79">
                  <c:v>42097.0</c:v>
                </c:pt>
                <c:pt idx="80">
                  <c:v>42098.0</c:v>
                </c:pt>
                <c:pt idx="81">
                  <c:v>42099.0</c:v>
                </c:pt>
                <c:pt idx="82">
                  <c:v>42100.0</c:v>
                </c:pt>
                <c:pt idx="83">
                  <c:v>42101.0</c:v>
                </c:pt>
                <c:pt idx="84">
                  <c:v>42102.0</c:v>
                </c:pt>
                <c:pt idx="85">
                  <c:v>42103.0</c:v>
                </c:pt>
                <c:pt idx="86">
                  <c:v>42104.0</c:v>
                </c:pt>
                <c:pt idx="87">
                  <c:v>42105.0</c:v>
                </c:pt>
                <c:pt idx="88">
                  <c:v>42106.0</c:v>
                </c:pt>
                <c:pt idx="89">
                  <c:v>42107.0</c:v>
                </c:pt>
                <c:pt idx="90">
                  <c:v>42108.0</c:v>
                </c:pt>
                <c:pt idx="91">
                  <c:v>42109.0</c:v>
                </c:pt>
                <c:pt idx="92">
                  <c:v>42110.0</c:v>
                </c:pt>
                <c:pt idx="93">
                  <c:v>42111.0</c:v>
                </c:pt>
                <c:pt idx="94">
                  <c:v>42112.0</c:v>
                </c:pt>
                <c:pt idx="95">
                  <c:v>42113.0</c:v>
                </c:pt>
                <c:pt idx="96">
                  <c:v>42114.0</c:v>
                </c:pt>
                <c:pt idx="97">
                  <c:v>42115.0</c:v>
                </c:pt>
                <c:pt idx="98">
                  <c:v>42116.0</c:v>
                </c:pt>
                <c:pt idx="99">
                  <c:v>42117.0</c:v>
                </c:pt>
                <c:pt idx="100">
                  <c:v>42118.0</c:v>
                </c:pt>
                <c:pt idx="101">
                  <c:v>42119.0</c:v>
                </c:pt>
                <c:pt idx="102">
                  <c:v>42120.0</c:v>
                </c:pt>
                <c:pt idx="103">
                  <c:v>42121.0</c:v>
                </c:pt>
                <c:pt idx="104">
                  <c:v>42122.0</c:v>
                </c:pt>
                <c:pt idx="105">
                  <c:v>42123.0</c:v>
                </c:pt>
                <c:pt idx="106">
                  <c:v>42124.0</c:v>
                </c:pt>
                <c:pt idx="107">
                  <c:v>42125.0</c:v>
                </c:pt>
                <c:pt idx="108">
                  <c:v>42126.0</c:v>
                </c:pt>
                <c:pt idx="109">
                  <c:v>42127.0</c:v>
                </c:pt>
                <c:pt idx="110">
                  <c:v>42128.0</c:v>
                </c:pt>
                <c:pt idx="111">
                  <c:v>42129.0</c:v>
                </c:pt>
                <c:pt idx="112">
                  <c:v>42130.0</c:v>
                </c:pt>
                <c:pt idx="113">
                  <c:v>42131.0</c:v>
                </c:pt>
                <c:pt idx="114">
                  <c:v>42132.0</c:v>
                </c:pt>
                <c:pt idx="115">
                  <c:v>42133.0</c:v>
                </c:pt>
                <c:pt idx="116">
                  <c:v>42134.0</c:v>
                </c:pt>
                <c:pt idx="117">
                  <c:v>42135.0</c:v>
                </c:pt>
                <c:pt idx="118">
                  <c:v>42136.0</c:v>
                </c:pt>
                <c:pt idx="119">
                  <c:v>42137.0</c:v>
                </c:pt>
              </c:numCache>
            </c:numRef>
          </c:cat>
          <c:val>
            <c:numRef>
              <c:f>[0]!WipDayWIPRange</c:f>
              <c:numCache>
                <c:formatCode>General</c:formatCode>
                <c:ptCount val="120"/>
                <c:pt idx="0">
                  <c:v>3.0</c:v>
                </c:pt>
                <c:pt idx="1">
                  <c:v>3.0</c:v>
                </c:pt>
                <c:pt idx="2">
                  <c:v>3.0</c:v>
                </c:pt>
                <c:pt idx="3">
                  <c:v>3.0</c:v>
                </c:pt>
                <c:pt idx="4">
                  <c:v>3.0</c:v>
                </c:pt>
                <c:pt idx="5">
                  <c:v>3.0</c:v>
                </c:pt>
                <c:pt idx="6">
                  <c:v>6.0</c:v>
                </c:pt>
                <c:pt idx="7">
                  <c:v>6.0</c:v>
                </c:pt>
                <c:pt idx="8">
                  <c:v>9.0</c:v>
                </c:pt>
                <c:pt idx="9">
                  <c:v>12.0</c:v>
                </c:pt>
                <c:pt idx="10">
                  <c:v>12.0</c:v>
                </c:pt>
                <c:pt idx="11">
                  <c:v>12.0</c:v>
                </c:pt>
                <c:pt idx="12">
                  <c:v>9.0</c:v>
                </c:pt>
                <c:pt idx="13">
                  <c:v>9.0</c:v>
                </c:pt>
                <c:pt idx="14">
                  <c:v>12.0</c:v>
                </c:pt>
                <c:pt idx="15">
                  <c:v>15.0</c:v>
                </c:pt>
                <c:pt idx="16">
                  <c:v>15.0</c:v>
                </c:pt>
                <c:pt idx="17">
                  <c:v>15.0</c:v>
                </c:pt>
                <c:pt idx="18">
                  <c:v>15.0</c:v>
                </c:pt>
                <c:pt idx="19">
                  <c:v>14.0</c:v>
                </c:pt>
                <c:pt idx="20">
                  <c:v>14.0</c:v>
                </c:pt>
                <c:pt idx="21">
                  <c:v>12.0</c:v>
                </c:pt>
                <c:pt idx="22">
                  <c:v>12.0</c:v>
                </c:pt>
                <c:pt idx="23">
                  <c:v>11.0</c:v>
                </c:pt>
                <c:pt idx="24">
                  <c:v>11.0</c:v>
                </c:pt>
                <c:pt idx="25">
                  <c:v>11.0</c:v>
                </c:pt>
                <c:pt idx="26">
                  <c:v>9.0</c:v>
                </c:pt>
                <c:pt idx="27">
                  <c:v>11.0</c:v>
                </c:pt>
                <c:pt idx="28">
                  <c:v>14.0</c:v>
                </c:pt>
                <c:pt idx="29">
                  <c:v>15.0</c:v>
                </c:pt>
                <c:pt idx="30">
                  <c:v>16.0</c:v>
                </c:pt>
                <c:pt idx="31">
                  <c:v>16.0</c:v>
                </c:pt>
                <c:pt idx="32">
                  <c:v>16.0</c:v>
                </c:pt>
                <c:pt idx="33">
                  <c:v>15.0</c:v>
                </c:pt>
                <c:pt idx="34">
                  <c:v>10.0</c:v>
                </c:pt>
                <c:pt idx="35">
                  <c:v>10.0</c:v>
                </c:pt>
                <c:pt idx="36">
                  <c:v>10.0</c:v>
                </c:pt>
                <c:pt idx="37">
                  <c:v>15.0</c:v>
                </c:pt>
                <c:pt idx="38">
                  <c:v>15.0</c:v>
                </c:pt>
                <c:pt idx="39">
                  <c:v>15.0</c:v>
                </c:pt>
                <c:pt idx="40">
                  <c:v>14.0</c:v>
                </c:pt>
                <c:pt idx="41">
                  <c:v>11.0</c:v>
                </c:pt>
                <c:pt idx="42">
                  <c:v>11.0</c:v>
                </c:pt>
                <c:pt idx="43">
                  <c:v>14.0</c:v>
                </c:pt>
                <c:pt idx="44">
                  <c:v>12.0</c:v>
                </c:pt>
                <c:pt idx="45">
                  <c:v>12.0</c:v>
                </c:pt>
                <c:pt idx="46">
                  <c:v>13.0</c:v>
                </c:pt>
                <c:pt idx="47">
                  <c:v>13.0</c:v>
                </c:pt>
                <c:pt idx="48">
                  <c:v>16.0</c:v>
                </c:pt>
                <c:pt idx="49">
                  <c:v>15.0</c:v>
                </c:pt>
                <c:pt idx="50">
                  <c:v>14.0</c:v>
                </c:pt>
                <c:pt idx="51">
                  <c:v>13.0</c:v>
                </c:pt>
                <c:pt idx="52">
                  <c:v>13.0</c:v>
                </c:pt>
                <c:pt idx="53">
                  <c:v>13.0</c:v>
                </c:pt>
                <c:pt idx="54">
                  <c:v>15.0</c:v>
                </c:pt>
                <c:pt idx="55">
                  <c:v>8.0</c:v>
                </c:pt>
                <c:pt idx="56">
                  <c:v>8.0</c:v>
                </c:pt>
                <c:pt idx="57">
                  <c:v>9.0</c:v>
                </c:pt>
                <c:pt idx="58">
                  <c:v>9.0</c:v>
                </c:pt>
                <c:pt idx="59">
                  <c:v>9.0</c:v>
                </c:pt>
                <c:pt idx="60">
                  <c:v>9.0</c:v>
                </c:pt>
                <c:pt idx="61">
                  <c:v>10.0</c:v>
                </c:pt>
                <c:pt idx="62">
                  <c:v>8.0</c:v>
                </c:pt>
                <c:pt idx="63">
                  <c:v>13.0</c:v>
                </c:pt>
                <c:pt idx="64">
                  <c:v>14.0</c:v>
                </c:pt>
                <c:pt idx="65">
                  <c:v>11.0</c:v>
                </c:pt>
                <c:pt idx="66">
                  <c:v>11.0</c:v>
                </c:pt>
                <c:pt idx="67">
                  <c:v>11.0</c:v>
                </c:pt>
                <c:pt idx="68">
                  <c:v>11.0</c:v>
                </c:pt>
                <c:pt idx="69">
                  <c:v>11.0</c:v>
                </c:pt>
                <c:pt idx="70">
                  <c:v>13.0</c:v>
                </c:pt>
                <c:pt idx="71">
                  <c:v>11.0</c:v>
                </c:pt>
                <c:pt idx="72">
                  <c:v>11.0</c:v>
                </c:pt>
                <c:pt idx="73">
                  <c:v>11.0</c:v>
                </c:pt>
                <c:pt idx="74">
                  <c:v>11.0</c:v>
                </c:pt>
                <c:pt idx="75">
                  <c:v>12.0</c:v>
                </c:pt>
                <c:pt idx="76">
                  <c:v>13.0</c:v>
                </c:pt>
                <c:pt idx="77">
                  <c:v>14.0</c:v>
                </c:pt>
                <c:pt idx="78">
                  <c:v>12.0</c:v>
                </c:pt>
                <c:pt idx="79">
                  <c:v>12.0</c:v>
                </c:pt>
                <c:pt idx="80">
                  <c:v>12.0</c:v>
                </c:pt>
                <c:pt idx="81">
                  <c:v>12.0</c:v>
                </c:pt>
                <c:pt idx="82">
                  <c:v>11.0</c:v>
                </c:pt>
                <c:pt idx="83">
                  <c:v>11.0</c:v>
                </c:pt>
                <c:pt idx="84">
                  <c:v>14.0</c:v>
                </c:pt>
                <c:pt idx="85">
                  <c:v>12.0</c:v>
                </c:pt>
                <c:pt idx="86">
                  <c:v>10.0</c:v>
                </c:pt>
                <c:pt idx="87">
                  <c:v>10.0</c:v>
                </c:pt>
                <c:pt idx="88">
                  <c:v>10.0</c:v>
                </c:pt>
                <c:pt idx="89">
                  <c:v>11.0</c:v>
                </c:pt>
                <c:pt idx="90">
                  <c:v>11.0</c:v>
                </c:pt>
                <c:pt idx="91">
                  <c:v>11.0</c:v>
                </c:pt>
                <c:pt idx="92">
                  <c:v>10.0</c:v>
                </c:pt>
                <c:pt idx="93">
                  <c:v>10.0</c:v>
                </c:pt>
                <c:pt idx="94">
                  <c:v>10.0</c:v>
                </c:pt>
                <c:pt idx="95">
                  <c:v>10.0</c:v>
                </c:pt>
                <c:pt idx="96">
                  <c:v>13.0</c:v>
                </c:pt>
                <c:pt idx="97">
                  <c:v>13.0</c:v>
                </c:pt>
                <c:pt idx="98">
                  <c:v>12.0</c:v>
                </c:pt>
                <c:pt idx="99">
                  <c:v>10.0</c:v>
                </c:pt>
                <c:pt idx="100">
                  <c:v>9.0</c:v>
                </c:pt>
                <c:pt idx="101">
                  <c:v>9.0</c:v>
                </c:pt>
                <c:pt idx="102">
                  <c:v>9.0</c:v>
                </c:pt>
                <c:pt idx="103">
                  <c:v>8.0</c:v>
                </c:pt>
                <c:pt idx="104">
                  <c:v>9.0</c:v>
                </c:pt>
                <c:pt idx="105">
                  <c:v>11.0</c:v>
                </c:pt>
                <c:pt idx="106">
                  <c:v>11.0</c:v>
                </c:pt>
                <c:pt idx="107">
                  <c:v>11.0</c:v>
                </c:pt>
                <c:pt idx="108">
                  <c:v>11.0</c:v>
                </c:pt>
                <c:pt idx="109">
                  <c:v>11.0</c:v>
                </c:pt>
                <c:pt idx="110">
                  <c:v>13.0</c:v>
                </c:pt>
                <c:pt idx="111">
                  <c:v>12.0</c:v>
                </c:pt>
                <c:pt idx="112">
                  <c:v>13.0</c:v>
                </c:pt>
                <c:pt idx="113">
                  <c:v>14.0</c:v>
                </c:pt>
                <c:pt idx="114">
                  <c:v>13.0</c:v>
                </c:pt>
                <c:pt idx="115">
                  <c:v>13.0</c:v>
                </c:pt>
                <c:pt idx="116">
                  <c:v>13.0</c:v>
                </c:pt>
                <c:pt idx="117">
                  <c:v>11.0</c:v>
                </c:pt>
                <c:pt idx="118">
                  <c:v>12.0</c:v>
                </c:pt>
                <c:pt idx="119">
                  <c:v>10.0</c:v>
                </c:pt>
              </c:numCache>
            </c:numRef>
          </c:val>
        </c:ser>
        <c:dLbls>
          <c:showLegendKey val="0"/>
          <c:showVal val="0"/>
          <c:showCatName val="0"/>
          <c:showSerName val="0"/>
          <c:showPercent val="0"/>
          <c:showBubbleSize val="0"/>
        </c:dLbls>
        <c:axId val="-2042965376"/>
        <c:axId val="-2042914304"/>
      </c:areaChart>
      <c:dateAx>
        <c:axId val="-204296537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42914304"/>
        <c:crosses val="autoZero"/>
        <c:auto val="1"/>
        <c:lblOffset val="100"/>
        <c:baseTimeUnit val="days"/>
      </c:dateAx>
      <c:valAx>
        <c:axId val="-2042914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Number of Items</a:t>
                </a:r>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42965376"/>
        <c:crosses val="autoZero"/>
        <c:crossBetween val="midCat"/>
      </c:valAx>
      <c:spPr>
        <a:noFill/>
        <a:ln>
          <a:noFill/>
        </a:ln>
        <a:effectLst/>
      </c:spPr>
    </c:plotArea>
    <c:legend>
      <c:legendPos val="r"/>
      <c:layout>
        <c:manualLayout>
          <c:xMode val="edge"/>
          <c:yMode val="edge"/>
          <c:x val="0.133451102612167"/>
          <c:y val="0.137546005978403"/>
          <c:w val="0.168263407991069"/>
          <c:h val="0.12747331443465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defRPr>
            </a:pPr>
            <a:r>
              <a:rPr lang="en-US" sz="1400" b="0" i="0" u="none" strike="noStrike" kern="1200" cap="all" spc="0" baseline="0" dirty="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rPr>
              <a:t>item Work in Progress, </a:t>
            </a:r>
            <a:r>
              <a:rPr lang="en-US" sz="1400" b="0" i="0" u="none" strike="noStrike" kern="1200" cap="all" spc="0" baseline="0" dirty="0" smtClean="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rPr>
              <a:t>Throughput, </a:t>
            </a:r>
            <a:r>
              <a:rPr lang="en-US" sz="1400" b="0" i="0" u="none" strike="noStrike" kern="1200" cap="all" spc="0" baseline="0" dirty="0" err="1" smtClean="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rPr>
              <a:t>cyclE</a:t>
            </a:r>
            <a:r>
              <a:rPr lang="en-US" sz="1400" b="0" i="0" u="none" strike="noStrike" kern="1200" cap="all" spc="0" baseline="0" dirty="0" smtClean="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rPr>
              <a:t>-time </a:t>
            </a:r>
            <a:r>
              <a:rPr lang="en-US" sz="1400" b="0" i="0" u="none" strike="noStrike" kern="1200" cap="all" spc="0" baseline="0" dirty="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rPr>
              <a:t>per week</a:t>
            </a:r>
          </a:p>
        </c:rich>
      </c:tx>
      <c:layout/>
      <c:overlay val="0"/>
      <c:spPr>
        <a:noFill/>
        <a:ln>
          <a:noFill/>
        </a:ln>
        <a:effectLst/>
      </c:spPr>
      <c:txPr>
        <a:bodyPr rot="0" spcFirstLastPara="1" vertOverflow="ellipsis" vert="horz" wrap="square" anchor="ctr" anchorCtr="1"/>
        <a:lstStyle/>
        <a:p>
          <a:pPr algn="ctr" rtl="0">
            <a:def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defRPr>
          </a:pPr>
          <a:endParaRPr lang="en-US"/>
        </a:p>
      </c:txPr>
    </c:title>
    <c:autoTitleDeleted val="0"/>
    <c:plotArea>
      <c:layout/>
      <c:lineChart>
        <c:grouping val="standard"/>
        <c:varyColors val="0"/>
        <c:ser>
          <c:idx val="1"/>
          <c:order val="2"/>
          <c:tx>
            <c:strRef>
              <c:f>'Work in Progress'!$L$1</c:f>
              <c:strCache>
                <c:ptCount val="1"/>
                <c:pt idx="0">
                  <c:v>Avg WIP</c:v>
                </c:pt>
              </c:strCache>
            </c:strRef>
          </c:tx>
          <c:spPr>
            <a:ln w="12700" cap="rnd">
              <a:solidFill>
                <a:schemeClr val="accent6"/>
              </a:solidFill>
              <a:prstDash val="sysDash"/>
              <a:round/>
            </a:ln>
            <a:effectLst/>
          </c:spPr>
          <c:marker>
            <c:symbol val="diamond"/>
            <c:size val="5"/>
            <c:spPr>
              <a:solidFill>
                <a:schemeClr val="accent1"/>
              </a:solidFill>
              <a:ln w="25400">
                <a:solidFill>
                  <a:schemeClr val="accent6"/>
                </a:solidFill>
              </a:ln>
              <a:effectLst/>
            </c:spPr>
          </c:marker>
          <c:cat>
            <c:strRef>
              <c:f>[0]!WipWeekRange</c:f>
              <c:strCache>
                <c:ptCount val="18"/>
                <c:pt idx="0">
                  <c:v>2015-03</c:v>
                </c:pt>
                <c:pt idx="1">
                  <c:v>2015-04</c:v>
                </c:pt>
                <c:pt idx="2">
                  <c:v>2015-05</c:v>
                </c:pt>
                <c:pt idx="3">
                  <c:v>2015-06</c:v>
                </c:pt>
                <c:pt idx="4">
                  <c:v>2015-07</c:v>
                </c:pt>
                <c:pt idx="5">
                  <c:v>2015-08</c:v>
                </c:pt>
                <c:pt idx="6">
                  <c:v>2015-09</c:v>
                </c:pt>
                <c:pt idx="7">
                  <c:v>2015-10</c:v>
                </c:pt>
                <c:pt idx="8">
                  <c:v>2015-11</c:v>
                </c:pt>
                <c:pt idx="9">
                  <c:v>2015-12</c:v>
                </c:pt>
                <c:pt idx="10">
                  <c:v>2015-13</c:v>
                </c:pt>
                <c:pt idx="11">
                  <c:v>2015-14</c:v>
                </c:pt>
                <c:pt idx="12">
                  <c:v>2015-15</c:v>
                </c:pt>
                <c:pt idx="13">
                  <c:v>2015-16</c:v>
                </c:pt>
                <c:pt idx="14">
                  <c:v>2015-17</c:v>
                </c:pt>
                <c:pt idx="15">
                  <c:v>2015-18</c:v>
                </c:pt>
                <c:pt idx="16">
                  <c:v>2015-19</c:v>
                </c:pt>
                <c:pt idx="17">
                  <c:v>2015-20</c:v>
                </c:pt>
              </c:strCache>
            </c:strRef>
          </c:cat>
          <c:val>
            <c:numRef>
              <c:f>[0]!WipAvgRange</c:f>
              <c:numCache>
                <c:formatCode>0.00</c:formatCode>
                <c:ptCount val="18"/>
                <c:pt idx="0">
                  <c:v>3.0</c:v>
                </c:pt>
                <c:pt idx="1">
                  <c:v>7.285714285714286</c:v>
                </c:pt>
                <c:pt idx="2">
                  <c:v>12.42857142857143</c:v>
                </c:pt>
                <c:pt idx="3">
                  <c:v>12.71428571428571</c:v>
                </c:pt>
                <c:pt idx="4">
                  <c:v>13.14285714285714</c:v>
                </c:pt>
                <c:pt idx="5">
                  <c:v>13.0</c:v>
                </c:pt>
                <c:pt idx="6">
                  <c:v>12.71428571428571</c:v>
                </c:pt>
                <c:pt idx="7">
                  <c:v>13.85714285714286</c:v>
                </c:pt>
                <c:pt idx="8">
                  <c:v>10.14285714285714</c:v>
                </c:pt>
                <c:pt idx="9">
                  <c:v>10.85714285714286</c:v>
                </c:pt>
                <c:pt idx="10">
                  <c:v>11.2857142857143</c:v>
                </c:pt>
                <c:pt idx="11">
                  <c:v>12.2857142857143</c:v>
                </c:pt>
                <c:pt idx="12">
                  <c:v>11.42857142857143</c:v>
                </c:pt>
                <c:pt idx="13">
                  <c:v>10.42857142857143</c:v>
                </c:pt>
                <c:pt idx="14">
                  <c:v>10.85714285714286</c:v>
                </c:pt>
                <c:pt idx="15">
                  <c:v>10.0</c:v>
                </c:pt>
                <c:pt idx="16">
                  <c:v>12.71428571428571</c:v>
                </c:pt>
                <c:pt idx="17">
                  <c:v>11.5</c:v>
                </c:pt>
              </c:numCache>
            </c:numRef>
          </c:val>
          <c:smooth val="0"/>
        </c:ser>
        <c:dLbls>
          <c:showLegendKey val="0"/>
          <c:showVal val="0"/>
          <c:showCatName val="0"/>
          <c:showSerName val="0"/>
          <c:showPercent val="0"/>
          <c:showBubbleSize val="0"/>
        </c:dLbls>
        <c:hiLowLines>
          <c:spPr>
            <a:ln w="9525" cap="flat" cmpd="sng" algn="ctr">
              <a:solidFill>
                <a:schemeClr val="bg1">
                  <a:lumMod val="75000"/>
                </a:schemeClr>
              </a:solidFill>
              <a:prstDash val="dash"/>
              <a:round/>
            </a:ln>
            <a:effectLst/>
          </c:spPr>
        </c:hiLowLines>
        <c:marker val="1"/>
        <c:smooth val="0"/>
        <c:axId val="-2042935744"/>
        <c:axId val="-2042962672"/>
      </c:lineChart>
      <c:lineChart>
        <c:grouping val="standard"/>
        <c:varyColors val="0"/>
        <c:ser>
          <c:idx val="0"/>
          <c:order val="0"/>
          <c:tx>
            <c:strRef>
              <c:f>Throughput!$D$1</c:f>
              <c:strCache>
                <c:ptCount val="1"/>
                <c:pt idx="0">
                  <c:v>Throughput</c:v>
                </c:pt>
              </c:strCache>
            </c:strRef>
          </c:tx>
          <c:spPr>
            <a:ln w="12700" cap="rnd">
              <a:solidFill>
                <a:schemeClr val="accent1"/>
              </a:solidFill>
              <a:prstDash val="solid"/>
              <a:round/>
            </a:ln>
            <a:effectLst/>
          </c:spPr>
          <c:marker>
            <c:symbol val="square"/>
            <c:size val="5"/>
            <c:spPr>
              <a:solidFill>
                <a:schemeClr val="accent1"/>
              </a:solidFill>
              <a:ln w="9525">
                <a:solidFill>
                  <a:schemeClr val="accent1"/>
                </a:solidFill>
              </a:ln>
              <a:effectLst/>
            </c:spPr>
          </c:marker>
          <c:val>
            <c:numRef>
              <c:f>Throughput!$D$2:$D$18</c:f>
              <c:numCache>
                <c:formatCode>General</c:formatCode>
                <c:ptCount val="17"/>
                <c:pt idx="0">
                  <c:v>1.0</c:v>
                </c:pt>
                <c:pt idx="1">
                  <c:v>5.0</c:v>
                </c:pt>
                <c:pt idx="2">
                  <c:v>11.0</c:v>
                </c:pt>
                <c:pt idx="3">
                  <c:v>7.0</c:v>
                </c:pt>
                <c:pt idx="4">
                  <c:v>7.0</c:v>
                </c:pt>
                <c:pt idx="5">
                  <c:v>16.0</c:v>
                </c:pt>
                <c:pt idx="6">
                  <c:v>9.0</c:v>
                </c:pt>
                <c:pt idx="7">
                  <c:v>11.0</c:v>
                </c:pt>
                <c:pt idx="8">
                  <c:v>10.0</c:v>
                </c:pt>
                <c:pt idx="9">
                  <c:v>6.0</c:v>
                </c:pt>
                <c:pt idx="10">
                  <c:v>7.0</c:v>
                </c:pt>
                <c:pt idx="11">
                  <c:v>12.0</c:v>
                </c:pt>
                <c:pt idx="12">
                  <c:v>6.0</c:v>
                </c:pt>
                <c:pt idx="13">
                  <c:v>8.0</c:v>
                </c:pt>
                <c:pt idx="14">
                  <c:v>8.0</c:v>
                </c:pt>
                <c:pt idx="15">
                  <c:v>8.0</c:v>
                </c:pt>
                <c:pt idx="16">
                  <c:v>9.0</c:v>
                </c:pt>
              </c:numCache>
            </c:numRef>
          </c:val>
          <c:smooth val="0"/>
        </c:ser>
        <c:ser>
          <c:idx val="3"/>
          <c:order val="1"/>
          <c:tx>
            <c:strRef>
              <c:f>'Cycle Time'!$M$1</c:f>
              <c:strCache>
                <c:ptCount val="1"/>
                <c:pt idx="0">
                  <c:v>Avg Cycle Time</c:v>
                </c:pt>
              </c:strCache>
            </c:strRef>
          </c:tx>
          <c:spPr>
            <a:ln w="12700" cap="rnd">
              <a:solidFill>
                <a:schemeClr val="accent2"/>
              </a:solidFill>
              <a:prstDash val="lgDashDotDot"/>
              <a:round/>
            </a:ln>
            <a:effectLst/>
          </c:spPr>
          <c:marker>
            <c:symbol val="circle"/>
            <c:size val="5"/>
            <c:spPr>
              <a:solidFill>
                <a:schemeClr val="accent4"/>
              </a:solidFill>
              <a:ln w="9525">
                <a:solidFill>
                  <a:schemeClr val="accent4"/>
                </a:solidFill>
              </a:ln>
              <a:effectLst/>
            </c:spPr>
          </c:marker>
          <c:val>
            <c:numRef>
              <c:f>'Cycle Time'!$M$2:$M$19</c:f>
              <c:numCache>
                <c:formatCode>0.00</c:formatCode>
                <c:ptCount val="18"/>
                <c:pt idx="0">
                  <c:v>7.0</c:v>
                </c:pt>
                <c:pt idx="1">
                  <c:v>7.8</c:v>
                </c:pt>
                <c:pt idx="2">
                  <c:v>11.0909090909091</c:v>
                </c:pt>
                <c:pt idx="3">
                  <c:v>10.2857142857143</c:v>
                </c:pt>
                <c:pt idx="4">
                  <c:v>10.0</c:v>
                </c:pt>
                <c:pt idx="5">
                  <c:v>9.25</c:v>
                </c:pt>
                <c:pt idx="6">
                  <c:v>8.0</c:v>
                </c:pt>
                <c:pt idx="7">
                  <c:v>5.181818181818182</c:v>
                </c:pt>
                <c:pt idx="8">
                  <c:v>12.6</c:v>
                </c:pt>
                <c:pt idx="9">
                  <c:v>7.333333333333333</c:v>
                </c:pt>
                <c:pt idx="10">
                  <c:v>11.14285714285714</c:v>
                </c:pt>
                <c:pt idx="11">
                  <c:v>10.0</c:v>
                </c:pt>
                <c:pt idx="12">
                  <c:v>8.833333333333335</c:v>
                </c:pt>
                <c:pt idx="13">
                  <c:v>11.0</c:v>
                </c:pt>
                <c:pt idx="14">
                  <c:v>8.375</c:v>
                </c:pt>
                <c:pt idx="15">
                  <c:v>8.375</c:v>
                </c:pt>
                <c:pt idx="16">
                  <c:v>9.222222222222221</c:v>
                </c:pt>
                <c:pt idx="17">
                  <c:v>0.0</c:v>
                </c:pt>
              </c:numCache>
            </c:numRef>
          </c:val>
          <c:smooth val="0"/>
        </c:ser>
        <c:dLbls>
          <c:showLegendKey val="0"/>
          <c:showVal val="0"/>
          <c:showCatName val="0"/>
          <c:showSerName val="0"/>
          <c:showPercent val="0"/>
          <c:showBubbleSize val="0"/>
        </c:dLbls>
        <c:marker val="1"/>
        <c:smooth val="0"/>
        <c:axId val="-2042958352"/>
        <c:axId val="-2042968112"/>
      </c:lineChart>
      <c:catAx>
        <c:axId val="-2042935744"/>
        <c:scaling>
          <c:orientation val="minMax"/>
        </c:scaling>
        <c:delete val="0"/>
        <c:axPos val="b"/>
        <c:title>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sz="900"/>
                  <a:t>Year-Week Number</a:t>
                </a:r>
              </a:p>
            </c:rich>
          </c:tx>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in"/>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42962672"/>
        <c:crosses val="autoZero"/>
        <c:auto val="1"/>
        <c:lblAlgn val="ctr"/>
        <c:lblOffset val="100"/>
        <c:noMultiLvlLbl val="0"/>
      </c:catAx>
      <c:valAx>
        <c:axId val="-2042962672"/>
        <c:scaling>
          <c:orientation val="minMax"/>
          <c:max val="18.0"/>
          <c:min val="0.0"/>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42935744"/>
        <c:crosses val="autoZero"/>
        <c:crossBetween val="between"/>
      </c:valAx>
      <c:valAx>
        <c:axId val="-2042968112"/>
        <c:scaling>
          <c:orientation val="minMax"/>
        </c:scaling>
        <c:delete val="1"/>
        <c:axPos val="r"/>
        <c:numFmt formatCode="General" sourceLinked="1"/>
        <c:majorTickMark val="out"/>
        <c:minorTickMark val="none"/>
        <c:tickLblPos val="nextTo"/>
        <c:crossAx val="-2042958352"/>
        <c:crosses val="max"/>
        <c:crossBetween val="between"/>
      </c:valAx>
      <c:catAx>
        <c:axId val="-2042958352"/>
        <c:scaling>
          <c:orientation val="minMax"/>
        </c:scaling>
        <c:delete val="1"/>
        <c:axPos val="b"/>
        <c:majorTickMark val="out"/>
        <c:minorTickMark val="none"/>
        <c:tickLblPos val="nextTo"/>
        <c:crossAx val="-2042968112"/>
        <c:crosses val="autoZero"/>
        <c:auto val="1"/>
        <c:lblAlgn val="ctr"/>
        <c:lblOffset val="100"/>
        <c:noMultiLvlLbl val="0"/>
      </c:cat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defRPr>
            </a:pPr>
            <a:r>
              <a: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rPr>
              <a:t>Work in Progress Items per Week</a:t>
            </a:r>
          </a:p>
        </c:rich>
      </c:tx>
      <c:layout/>
      <c:overlay val="0"/>
      <c:spPr>
        <a:noFill/>
        <a:ln>
          <a:noFill/>
        </a:ln>
        <a:effectLst/>
      </c:spPr>
      <c:txPr>
        <a:bodyPr rot="0" spcFirstLastPara="1" vertOverflow="ellipsis" vert="horz" wrap="square" anchor="ctr" anchorCtr="1"/>
        <a:lstStyle/>
        <a:p>
          <a:pPr algn="ctr" rtl="0">
            <a:defRPr lang="en-US" sz="1440" b="0" i="0" u="none" strike="noStrike" kern="1200" cap="all" spc="0" baseline="0">
              <a:gradFill>
                <a:gsLst>
                  <a:gs pos="0">
                    <a:sysClr val="windowText" lastClr="000000">
                      <a:lumMod val="50000"/>
                      <a:lumOff val="50000"/>
                    </a:sysClr>
                  </a:gs>
                  <a:gs pos="100000">
                    <a:sysClr val="windowText" lastClr="000000">
                      <a:lumMod val="85000"/>
                      <a:lumOff val="15000"/>
                    </a:sysClr>
                  </a:gs>
                </a:gsLst>
                <a:lin ang="5400000" scaled="0"/>
              </a:gradFill>
              <a:latin typeface="+mn-lt"/>
              <a:ea typeface="+mn-ea"/>
              <a:cs typeface="+mn-cs"/>
            </a:defRPr>
          </a:pPr>
          <a:endParaRPr lang="en-US"/>
        </a:p>
      </c:txPr>
    </c:title>
    <c:autoTitleDeleted val="0"/>
    <c:plotArea>
      <c:layout/>
      <c:lineChart>
        <c:grouping val="standard"/>
        <c:varyColors val="0"/>
        <c:ser>
          <c:idx val="2"/>
          <c:order val="0"/>
          <c:tx>
            <c:strRef>
              <c:f>'Work in Progress'!$M$1</c:f>
              <c:strCache>
                <c:ptCount val="1"/>
                <c:pt idx="0">
                  <c:v>Max WIP</c:v>
                </c:pt>
              </c:strCache>
            </c:strRef>
          </c:tx>
          <c:spPr>
            <a:ln w="28575" cap="rnd">
              <a:noFill/>
              <a:round/>
            </a:ln>
            <a:effectLst/>
          </c:spPr>
          <c:marker>
            <c:symbol val="dash"/>
            <c:size val="4"/>
            <c:spPr>
              <a:solidFill>
                <a:schemeClr val="bg1">
                  <a:lumMod val="75000"/>
                </a:schemeClr>
              </a:solidFill>
              <a:ln w="9525">
                <a:solidFill>
                  <a:schemeClr val="bg1">
                    <a:lumMod val="75000"/>
                  </a:schemeClr>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[0]!WipWeekRange</c:f>
              <c:strCache>
                <c:ptCount val="18"/>
                <c:pt idx="0">
                  <c:v>2015-03</c:v>
                </c:pt>
                <c:pt idx="1">
                  <c:v>2015-04</c:v>
                </c:pt>
                <c:pt idx="2">
                  <c:v>2015-05</c:v>
                </c:pt>
                <c:pt idx="3">
                  <c:v>2015-06</c:v>
                </c:pt>
                <c:pt idx="4">
                  <c:v>2015-07</c:v>
                </c:pt>
                <c:pt idx="5">
                  <c:v>2015-08</c:v>
                </c:pt>
                <c:pt idx="6">
                  <c:v>2015-09</c:v>
                </c:pt>
                <c:pt idx="7">
                  <c:v>2015-10</c:v>
                </c:pt>
                <c:pt idx="8">
                  <c:v>2015-11</c:v>
                </c:pt>
                <c:pt idx="9">
                  <c:v>2015-12</c:v>
                </c:pt>
                <c:pt idx="10">
                  <c:v>2015-13</c:v>
                </c:pt>
                <c:pt idx="11">
                  <c:v>2015-14</c:v>
                </c:pt>
                <c:pt idx="12">
                  <c:v>2015-15</c:v>
                </c:pt>
                <c:pt idx="13">
                  <c:v>2015-16</c:v>
                </c:pt>
                <c:pt idx="14">
                  <c:v>2015-17</c:v>
                </c:pt>
                <c:pt idx="15">
                  <c:v>2015-18</c:v>
                </c:pt>
                <c:pt idx="16">
                  <c:v>2015-19</c:v>
                </c:pt>
                <c:pt idx="17">
                  <c:v>2015-20</c:v>
                </c:pt>
              </c:strCache>
            </c:strRef>
          </c:cat>
          <c:val>
            <c:numRef>
              <c:f>[0]!WipMaxRange</c:f>
              <c:numCache>
                <c:formatCode>General</c:formatCode>
                <c:ptCount val="18"/>
                <c:pt idx="0">
                  <c:v>3.0</c:v>
                </c:pt>
                <c:pt idx="1">
                  <c:v>12.0</c:v>
                </c:pt>
                <c:pt idx="2">
                  <c:v>15.0</c:v>
                </c:pt>
                <c:pt idx="3">
                  <c:v>15.0</c:v>
                </c:pt>
                <c:pt idx="4">
                  <c:v>16.0</c:v>
                </c:pt>
                <c:pt idx="5">
                  <c:v>16.0</c:v>
                </c:pt>
                <c:pt idx="6">
                  <c:v>15.0</c:v>
                </c:pt>
                <c:pt idx="7">
                  <c:v>16.0</c:v>
                </c:pt>
                <c:pt idx="8">
                  <c:v>15.0</c:v>
                </c:pt>
                <c:pt idx="9">
                  <c:v>14.0</c:v>
                </c:pt>
                <c:pt idx="10">
                  <c:v>13.0</c:v>
                </c:pt>
                <c:pt idx="11">
                  <c:v>14.0</c:v>
                </c:pt>
                <c:pt idx="12">
                  <c:v>14.0</c:v>
                </c:pt>
                <c:pt idx="13">
                  <c:v>11.0</c:v>
                </c:pt>
                <c:pt idx="14">
                  <c:v>13.0</c:v>
                </c:pt>
                <c:pt idx="15">
                  <c:v>11.0</c:v>
                </c:pt>
                <c:pt idx="16">
                  <c:v>14.0</c:v>
                </c:pt>
                <c:pt idx="17">
                  <c:v>13.0</c:v>
                </c:pt>
              </c:numCache>
            </c:numRef>
          </c:val>
          <c:smooth val="0"/>
        </c:ser>
        <c:ser>
          <c:idx val="1"/>
          <c:order val="1"/>
          <c:tx>
            <c:strRef>
              <c:f>'Work in Progress'!$L$1</c:f>
              <c:strCache>
                <c:ptCount val="1"/>
                <c:pt idx="0">
                  <c:v>Avg WIP</c:v>
                </c:pt>
              </c:strCache>
            </c:strRef>
          </c:tx>
          <c:spPr>
            <a:ln w="12700" cap="rnd">
              <a:solidFill>
                <a:schemeClr val="accent1"/>
              </a:solidFill>
              <a:round/>
            </a:ln>
            <a:effectLst/>
          </c:spPr>
          <c:marker>
            <c:symbol val="circle"/>
            <c:size val="5"/>
            <c:spPr>
              <a:solidFill>
                <a:schemeClr val="accent1"/>
              </a:solidFill>
              <a:ln w="9525">
                <a:solidFill>
                  <a:schemeClr val="accent1"/>
                </a:solidFill>
              </a:ln>
              <a:effectLst/>
            </c:spPr>
          </c:marker>
          <c:trendline>
            <c:spPr>
              <a:ln w="12700" cap="rnd">
                <a:solidFill>
                  <a:schemeClr val="accent2"/>
                </a:solidFill>
                <a:prstDash val="dash"/>
              </a:ln>
              <a:effectLst/>
            </c:spPr>
            <c:trendlineType val="linear"/>
            <c:dispRSqr val="0"/>
            <c:dispEq val="0"/>
          </c:trendline>
          <c:cat>
            <c:strRef>
              <c:f>[0]!WipWeekRange</c:f>
              <c:strCache>
                <c:ptCount val="18"/>
                <c:pt idx="0">
                  <c:v>2015-03</c:v>
                </c:pt>
                <c:pt idx="1">
                  <c:v>2015-04</c:v>
                </c:pt>
                <c:pt idx="2">
                  <c:v>2015-05</c:v>
                </c:pt>
                <c:pt idx="3">
                  <c:v>2015-06</c:v>
                </c:pt>
                <c:pt idx="4">
                  <c:v>2015-07</c:v>
                </c:pt>
                <c:pt idx="5">
                  <c:v>2015-08</c:v>
                </c:pt>
                <c:pt idx="6">
                  <c:v>2015-09</c:v>
                </c:pt>
                <c:pt idx="7">
                  <c:v>2015-10</c:v>
                </c:pt>
                <c:pt idx="8">
                  <c:v>2015-11</c:v>
                </c:pt>
                <c:pt idx="9">
                  <c:v>2015-12</c:v>
                </c:pt>
                <c:pt idx="10">
                  <c:v>2015-13</c:v>
                </c:pt>
                <c:pt idx="11">
                  <c:v>2015-14</c:v>
                </c:pt>
                <c:pt idx="12">
                  <c:v>2015-15</c:v>
                </c:pt>
                <c:pt idx="13">
                  <c:v>2015-16</c:v>
                </c:pt>
                <c:pt idx="14">
                  <c:v>2015-17</c:v>
                </c:pt>
                <c:pt idx="15">
                  <c:v>2015-18</c:v>
                </c:pt>
                <c:pt idx="16">
                  <c:v>2015-19</c:v>
                </c:pt>
                <c:pt idx="17">
                  <c:v>2015-20</c:v>
                </c:pt>
              </c:strCache>
            </c:strRef>
          </c:cat>
          <c:val>
            <c:numRef>
              <c:f>[0]!WipAvgRange</c:f>
              <c:numCache>
                <c:formatCode>0.00</c:formatCode>
                <c:ptCount val="18"/>
                <c:pt idx="0">
                  <c:v>3.0</c:v>
                </c:pt>
                <c:pt idx="1">
                  <c:v>7.285714285714286</c:v>
                </c:pt>
                <c:pt idx="2">
                  <c:v>12.42857142857143</c:v>
                </c:pt>
                <c:pt idx="3">
                  <c:v>12.71428571428571</c:v>
                </c:pt>
                <c:pt idx="4">
                  <c:v>13.14285714285714</c:v>
                </c:pt>
                <c:pt idx="5">
                  <c:v>13.0</c:v>
                </c:pt>
                <c:pt idx="6">
                  <c:v>12.71428571428571</c:v>
                </c:pt>
                <c:pt idx="7">
                  <c:v>13.85714285714286</c:v>
                </c:pt>
                <c:pt idx="8">
                  <c:v>10.14285714285714</c:v>
                </c:pt>
                <c:pt idx="9">
                  <c:v>10.85714285714286</c:v>
                </c:pt>
                <c:pt idx="10">
                  <c:v>11.2857142857143</c:v>
                </c:pt>
                <c:pt idx="11">
                  <c:v>12.2857142857143</c:v>
                </c:pt>
                <c:pt idx="12">
                  <c:v>11.42857142857143</c:v>
                </c:pt>
                <c:pt idx="13">
                  <c:v>10.42857142857143</c:v>
                </c:pt>
                <c:pt idx="14">
                  <c:v>10.85714285714286</c:v>
                </c:pt>
                <c:pt idx="15">
                  <c:v>10.0</c:v>
                </c:pt>
                <c:pt idx="16">
                  <c:v>12.71428571428571</c:v>
                </c:pt>
                <c:pt idx="17">
                  <c:v>11.5</c:v>
                </c:pt>
              </c:numCache>
            </c:numRef>
          </c:val>
          <c:smooth val="0"/>
        </c:ser>
        <c:ser>
          <c:idx val="0"/>
          <c:order val="2"/>
          <c:tx>
            <c:strRef>
              <c:f>'Work in Progress'!$K$1</c:f>
              <c:strCache>
                <c:ptCount val="1"/>
                <c:pt idx="0">
                  <c:v>Min WIP</c:v>
                </c:pt>
              </c:strCache>
            </c:strRef>
          </c:tx>
          <c:spPr>
            <a:ln w="28575" cap="rnd">
              <a:noFill/>
              <a:round/>
            </a:ln>
            <a:effectLst/>
          </c:spPr>
          <c:marker>
            <c:symbol val="dash"/>
            <c:size val="4"/>
            <c:spPr>
              <a:solidFill>
                <a:schemeClr val="bg1">
                  <a:lumMod val="75000"/>
                </a:schemeClr>
              </a:solidFill>
              <a:ln w="9525">
                <a:solidFill>
                  <a:schemeClr val="bg1">
                    <a:lumMod val="75000"/>
                  </a:schemeClr>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7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[0]!WipWeekRange</c:f>
              <c:strCache>
                <c:ptCount val="18"/>
                <c:pt idx="0">
                  <c:v>2015-03</c:v>
                </c:pt>
                <c:pt idx="1">
                  <c:v>2015-04</c:v>
                </c:pt>
                <c:pt idx="2">
                  <c:v>2015-05</c:v>
                </c:pt>
                <c:pt idx="3">
                  <c:v>2015-06</c:v>
                </c:pt>
                <c:pt idx="4">
                  <c:v>2015-07</c:v>
                </c:pt>
                <c:pt idx="5">
                  <c:v>2015-08</c:v>
                </c:pt>
                <c:pt idx="6">
                  <c:v>2015-09</c:v>
                </c:pt>
                <c:pt idx="7">
                  <c:v>2015-10</c:v>
                </c:pt>
                <c:pt idx="8">
                  <c:v>2015-11</c:v>
                </c:pt>
                <c:pt idx="9">
                  <c:v>2015-12</c:v>
                </c:pt>
                <c:pt idx="10">
                  <c:v>2015-13</c:v>
                </c:pt>
                <c:pt idx="11">
                  <c:v>2015-14</c:v>
                </c:pt>
                <c:pt idx="12">
                  <c:v>2015-15</c:v>
                </c:pt>
                <c:pt idx="13">
                  <c:v>2015-16</c:v>
                </c:pt>
                <c:pt idx="14">
                  <c:v>2015-17</c:v>
                </c:pt>
                <c:pt idx="15">
                  <c:v>2015-18</c:v>
                </c:pt>
                <c:pt idx="16">
                  <c:v>2015-19</c:v>
                </c:pt>
                <c:pt idx="17">
                  <c:v>2015-20</c:v>
                </c:pt>
              </c:strCache>
            </c:strRef>
          </c:cat>
          <c:val>
            <c:numRef>
              <c:f>[0]!WipMinRange</c:f>
              <c:numCache>
                <c:formatCode>General</c:formatCode>
                <c:ptCount val="18"/>
                <c:pt idx="0">
                  <c:v>3.0</c:v>
                </c:pt>
                <c:pt idx="1">
                  <c:v>3.0</c:v>
                </c:pt>
                <c:pt idx="2">
                  <c:v>9.0</c:v>
                </c:pt>
                <c:pt idx="3">
                  <c:v>11.0</c:v>
                </c:pt>
                <c:pt idx="4">
                  <c:v>9.0</c:v>
                </c:pt>
                <c:pt idx="5">
                  <c:v>10.0</c:v>
                </c:pt>
                <c:pt idx="6">
                  <c:v>11.0</c:v>
                </c:pt>
                <c:pt idx="7">
                  <c:v>13.0</c:v>
                </c:pt>
                <c:pt idx="8">
                  <c:v>8.0</c:v>
                </c:pt>
                <c:pt idx="9">
                  <c:v>8.0</c:v>
                </c:pt>
                <c:pt idx="10">
                  <c:v>11.0</c:v>
                </c:pt>
                <c:pt idx="11">
                  <c:v>11.0</c:v>
                </c:pt>
                <c:pt idx="12">
                  <c:v>10.0</c:v>
                </c:pt>
                <c:pt idx="13">
                  <c:v>10.0</c:v>
                </c:pt>
                <c:pt idx="14">
                  <c:v>9.0</c:v>
                </c:pt>
                <c:pt idx="15">
                  <c:v>8.0</c:v>
                </c:pt>
                <c:pt idx="16">
                  <c:v>11.0</c:v>
                </c:pt>
                <c:pt idx="17">
                  <c:v>10.0</c:v>
                </c:pt>
              </c:numCache>
            </c:numRef>
          </c:val>
          <c:smooth val="0"/>
        </c:ser>
        <c:dLbls>
          <c:showLegendKey val="0"/>
          <c:showVal val="0"/>
          <c:showCatName val="0"/>
          <c:showSerName val="0"/>
          <c:showPercent val="0"/>
          <c:showBubbleSize val="0"/>
        </c:dLbls>
        <c:hiLowLines>
          <c:spPr>
            <a:ln w="9525" cap="flat" cmpd="sng" algn="ctr">
              <a:solidFill>
                <a:schemeClr val="bg1">
                  <a:lumMod val="75000"/>
                </a:schemeClr>
              </a:solidFill>
              <a:prstDash val="dash"/>
              <a:round/>
            </a:ln>
            <a:effectLst/>
          </c:spPr>
        </c:hiLowLines>
        <c:marker val="1"/>
        <c:smooth val="0"/>
        <c:axId val="-2041767904"/>
        <c:axId val="-2042860304"/>
      </c:lineChart>
      <c:catAx>
        <c:axId val="-2041767904"/>
        <c:scaling>
          <c:orientation val="minMax"/>
        </c:scaling>
        <c:delete val="0"/>
        <c:axPos val="b"/>
        <c:title>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sz="900"/>
                  <a:t>Year-Week Number</a:t>
                </a:r>
              </a:p>
            </c:rich>
          </c:tx>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42860304"/>
        <c:crosses val="autoZero"/>
        <c:auto val="1"/>
        <c:lblAlgn val="ctr"/>
        <c:lblOffset val="100"/>
        <c:noMultiLvlLbl val="0"/>
      </c:catAx>
      <c:valAx>
        <c:axId val="-2042860304"/>
        <c:scaling>
          <c:orientation val="minMax"/>
        </c:scaling>
        <c:delete val="0"/>
        <c:axPos val="l"/>
        <c:title>
          <c:tx>
            <c:rich>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sz="900"/>
                  <a:t>Number of in-progress</a:t>
                </a:r>
                <a:r>
                  <a:rPr lang="en-US" sz="900" baseline="0"/>
                  <a:t> items by week</a:t>
                </a:r>
                <a:endParaRPr lang="en-US" sz="900"/>
              </a:p>
            </c:rich>
          </c:tx>
          <c:layout/>
          <c:overlay val="0"/>
          <c:spPr>
            <a:noFill/>
            <a:ln>
              <a:noFill/>
            </a:ln>
            <a:effectLst/>
          </c:spPr>
          <c:txPr>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41767904"/>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STARTED</a:t>
            </a:r>
            <a:r>
              <a:rPr lang="en-US" baseline="0"/>
              <a:t> &amp; COMPLETED ITEMS PER WEEK</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'Work in Progress'!$O$1</c:f>
              <c:strCache>
                <c:ptCount val="1"/>
                <c:pt idx="0">
                  <c:v>Started this Week</c:v>
                </c:pt>
              </c:strCache>
            </c:strRef>
          </c:tx>
          <c:spPr>
            <a:solidFill>
              <a:schemeClr val="accent2">
                <a:alpha val="75000"/>
              </a:schemeClr>
            </a:solidFill>
            <a:ln w="127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'Work in Progress'!$J$2:$J$19</c:f>
              <c:strCache>
                <c:ptCount val="18"/>
                <c:pt idx="0">
                  <c:v>2015-03</c:v>
                </c:pt>
                <c:pt idx="1">
                  <c:v>2015-04</c:v>
                </c:pt>
                <c:pt idx="2">
                  <c:v>2015-05</c:v>
                </c:pt>
                <c:pt idx="3">
                  <c:v>2015-06</c:v>
                </c:pt>
                <c:pt idx="4">
                  <c:v>2015-07</c:v>
                </c:pt>
                <c:pt idx="5">
                  <c:v>2015-08</c:v>
                </c:pt>
                <c:pt idx="6">
                  <c:v>2015-09</c:v>
                </c:pt>
                <c:pt idx="7">
                  <c:v>2015-10</c:v>
                </c:pt>
                <c:pt idx="8">
                  <c:v>2015-11</c:v>
                </c:pt>
                <c:pt idx="9">
                  <c:v>2015-12</c:v>
                </c:pt>
                <c:pt idx="10">
                  <c:v>2015-13</c:v>
                </c:pt>
                <c:pt idx="11">
                  <c:v>2015-14</c:v>
                </c:pt>
                <c:pt idx="12">
                  <c:v>2015-15</c:v>
                </c:pt>
                <c:pt idx="13">
                  <c:v>2015-16</c:v>
                </c:pt>
                <c:pt idx="14">
                  <c:v>2015-17</c:v>
                </c:pt>
                <c:pt idx="15">
                  <c:v>2015-18</c:v>
                </c:pt>
                <c:pt idx="16">
                  <c:v>2015-19</c:v>
                </c:pt>
                <c:pt idx="17">
                  <c:v>2015-20</c:v>
                </c:pt>
              </c:strCache>
            </c:strRef>
          </c:cat>
          <c:val>
            <c:numRef>
              <c:f>[0]!WipStartedThisWeekRange</c:f>
              <c:numCache>
                <c:formatCode>General</c:formatCode>
                <c:ptCount val="18"/>
                <c:pt idx="0">
                  <c:v>3.0</c:v>
                </c:pt>
                <c:pt idx="1">
                  <c:v>10.0</c:v>
                </c:pt>
                <c:pt idx="2">
                  <c:v>8.0</c:v>
                </c:pt>
                <c:pt idx="3">
                  <c:v>7.0</c:v>
                </c:pt>
                <c:pt idx="4">
                  <c:v>12.0</c:v>
                </c:pt>
                <c:pt idx="5">
                  <c:v>6.0</c:v>
                </c:pt>
                <c:pt idx="6">
                  <c:v>13.0</c:v>
                </c:pt>
                <c:pt idx="7">
                  <c:v>10.0</c:v>
                </c:pt>
                <c:pt idx="8">
                  <c:v>7.0</c:v>
                </c:pt>
                <c:pt idx="9">
                  <c:v>12.0</c:v>
                </c:pt>
                <c:pt idx="10">
                  <c:v>6.0</c:v>
                </c:pt>
                <c:pt idx="11">
                  <c:v>8.0</c:v>
                </c:pt>
                <c:pt idx="12">
                  <c:v>10.0</c:v>
                </c:pt>
                <c:pt idx="13">
                  <c:v>6.0</c:v>
                </c:pt>
                <c:pt idx="14">
                  <c:v>7.0</c:v>
                </c:pt>
                <c:pt idx="15">
                  <c:v>10.0</c:v>
                </c:pt>
                <c:pt idx="16">
                  <c:v>10.0</c:v>
                </c:pt>
                <c:pt idx="17">
                  <c:v>6.0</c:v>
                </c:pt>
              </c:numCache>
            </c:numRef>
          </c:val>
        </c:ser>
        <c:ser>
          <c:idx val="1"/>
          <c:order val="1"/>
          <c:tx>
            <c:strRef>
              <c:f>'Work in Progress'!$P$1</c:f>
              <c:strCache>
                <c:ptCount val="1"/>
                <c:pt idx="0">
                  <c:v>Complete this Week</c:v>
                </c:pt>
              </c:strCache>
            </c:strRef>
          </c:tx>
          <c:spPr>
            <a:solidFill>
              <a:schemeClr val="accent1">
                <a:alpha val="75000"/>
              </a:schemeClr>
            </a:solidFill>
            <a:ln w="635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'Work in Progress'!$J$2:$J$19</c:f>
              <c:strCache>
                <c:ptCount val="18"/>
                <c:pt idx="0">
                  <c:v>2015-03</c:v>
                </c:pt>
                <c:pt idx="1">
                  <c:v>2015-04</c:v>
                </c:pt>
                <c:pt idx="2">
                  <c:v>2015-05</c:v>
                </c:pt>
                <c:pt idx="3">
                  <c:v>2015-06</c:v>
                </c:pt>
                <c:pt idx="4">
                  <c:v>2015-07</c:v>
                </c:pt>
                <c:pt idx="5">
                  <c:v>2015-08</c:v>
                </c:pt>
                <c:pt idx="6">
                  <c:v>2015-09</c:v>
                </c:pt>
                <c:pt idx="7">
                  <c:v>2015-10</c:v>
                </c:pt>
                <c:pt idx="8">
                  <c:v>2015-11</c:v>
                </c:pt>
                <c:pt idx="9">
                  <c:v>2015-12</c:v>
                </c:pt>
                <c:pt idx="10">
                  <c:v>2015-13</c:v>
                </c:pt>
                <c:pt idx="11">
                  <c:v>2015-14</c:v>
                </c:pt>
                <c:pt idx="12">
                  <c:v>2015-15</c:v>
                </c:pt>
                <c:pt idx="13">
                  <c:v>2015-16</c:v>
                </c:pt>
                <c:pt idx="14">
                  <c:v>2015-17</c:v>
                </c:pt>
                <c:pt idx="15">
                  <c:v>2015-18</c:v>
                </c:pt>
                <c:pt idx="16">
                  <c:v>2015-19</c:v>
                </c:pt>
                <c:pt idx="17">
                  <c:v>2015-20</c:v>
                </c:pt>
              </c:strCache>
            </c:strRef>
          </c:cat>
          <c:val>
            <c:numRef>
              <c:f>[0]!WipCompletedThisWeekRange</c:f>
              <c:numCache>
                <c:formatCode>General</c:formatCode>
                <c:ptCount val="18"/>
                <c:pt idx="0">
                  <c:v>0.0</c:v>
                </c:pt>
                <c:pt idx="1">
                  <c:v>1.0</c:v>
                </c:pt>
                <c:pt idx="2">
                  <c:v>5.0</c:v>
                </c:pt>
                <c:pt idx="3">
                  <c:v>11.0</c:v>
                </c:pt>
                <c:pt idx="4">
                  <c:v>7.0</c:v>
                </c:pt>
                <c:pt idx="5">
                  <c:v>7.0</c:v>
                </c:pt>
                <c:pt idx="6">
                  <c:v>16.0</c:v>
                </c:pt>
                <c:pt idx="7">
                  <c:v>9.0</c:v>
                </c:pt>
                <c:pt idx="8">
                  <c:v>11.0</c:v>
                </c:pt>
                <c:pt idx="9">
                  <c:v>10.0</c:v>
                </c:pt>
                <c:pt idx="10">
                  <c:v>6.0</c:v>
                </c:pt>
                <c:pt idx="11">
                  <c:v>7.0</c:v>
                </c:pt>
                <c:pt idx="12">
                  <c:v>12.0</c:v>
                </c:pt>
                <c:pt idx="13">
                  <c:v>6.0</c:v>
                </c:pt>
                <c:pt idx="14">
                  <c:v>8.0</c:v>
                </c:pt>
                <c:pt idx="15">
                  <c:v>8.0</c:v>
                </c:pt>
                <c:pt idx="16">
                  <c:v>8.0</c:v>
                </c:pt>
                <c:pt idx="17">
                  <c:v>9.0</c:v>
                </c:pt>
              </c:numCache>
            </c:numRef>
          </c:val>
        </c:ser>
        <c:dLbls>
          <c:showLegendKey val="0"/>
          <c:showVal val="0"/>
          <c:showCatName val="0"/>
          <c:showSerName val="0"/>
          <c:showPercent val="0"/>
          <c:showBubbleSize val="0"/>
        </c:dLbls>
        <c:gapWidth val="165"/>
        <c:overlap val="-20"/>
        <c:axId val="-2042804448"/>
        <c:axId val="-2042792864"/>
      </c:barChart>
      <c:catAx>
        <c:axId val="-20428044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42792864"/>
        <c:crosses val="autoZero"/>
        <c:auto val="1"/>
        <c:lblAlgn val="ctr"/>
        <c:lblOffset val="100"/>
        <c:noMultiLvlLbl val="0"/>
      </c:catAx>
      <c:valAx>
        <c:axId val="-2042792864"/>
        <c:scaling>
          <c:orientation val="minMax"/>
        </c:scaling>
        <c:delete val="1"/>
        <c:axPos val="l"/>
        <c:numFmt formatCode="General" sourceLinked="1"/>
        <c:majorTickMark val="none"/>
        <c:minorTickMark val="none"/>
        <c:tickLblPos val="nextTo"/>
        <c:crossAx val="-20428044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34">
  <cs:axisTitle>
    <cs:lnRef idx="0"/>
    <cs:fillRef idx="0"/>
    <cs:effectRef idx="0"/>
    <cs:fontRef idx="minor">
      <a:schemeClr val="dk1">
        <a:lumMod val="65000"/>
        <a:lumOff val="35000"/>
      </a:schemeClr>
    </cs:fontRef>
    <cs:defRPr sz="900"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00" kern="120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cs:styleClr val="auto"/>
    </cs:fontRef>
    <cs:spPr/>
    <cs:defRPr sz="900" b="1" i="0" u="none" strike="noStrike" kern="1200" baseline="0"/>
  </cs:dataLabel>
  <cs:dataLabelCallout>
    <cs:lnRef idx="0"/>
    <cs:fillRef idx="0"/>
    <cs:effectRef idx="0"/>
    <cs:fontRef idx="minor">
      <a:schemeClr val="dk1">
        <a:lumMod val="65000"/>
        <a:lumOff val="35000"/>
      </a:schemeClr>
    </cs:fontRef>
    <cs:spPr>
      <a:solidFill>
        <a:schemeClr val="lt1"/>
      </a:solidFill>
      <a:ln w="9575">
        <a:solidFill>
          <a:schemeClr val="lt1">
            <a:lumMod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19050" cap="rnd" cmpd="sng" algn="ctr">
        <a:solidFill>
          <a:schemeClr val="phClr">
            <a:shade val="95000"/>
            <a:satMod val="105000"/>
          </a:schemeClr>
        </a:solidFill>
        <a:round/>
      </a:ln>
    </cs:spPr>
  </cs:dataPointLine>
  <cs:dataPointMarker>
    <cs:lnRef idx="0"/>
    <cs:fillRef idx="0"/>
    <cs:effectRef idx="0"/>
    <cs:fontRef idx="minor">
      <a:schemeClr val="dk1"/>
    </cs:fontRef>
    <cs:spPr>
      <a:solidFill>
        <a:schemeClr val="lt1"/>
      </a:solidFill>
    </cs:spPr>
  </cs:dataPointMarker>
  <cs:dataPointMarkerLayout symbol="circle" size="17"/>
  <cs:dataPointWireframe>
    <cs:lnRef idx="0">
      <cs:styleClr val="auto"/>
    </cs:lnRef>
    <cs:fillRef idx="1"/>
    <cs:effectRef idx="0"/>
    <cs:fontRef idx="minor">
      <a:schemeClr val="dk1"/>
    </cs:fontRef>
    <cs:spPr>
      <a:ln w="9525">
        <a:solidFill>
          <a:schemeClr val="phClr"/>
        </a:solidFill>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35000"/>
            <a:lumOff val="65000"/>
          </a:schemeClr>
        </a:solidFill>
      </a:ln>
    </cs:spPr>
  </cs:dropLine>
  <cs:errorBar>
    <cs:lnRef idx="0"/>
    <cs:fillRef idx="0"/>
    <cs:effectRef idx="0"/>
    <cs:fontRef idx="minor">
      <a:schemeClr val="dk1"/>
    </cs:fontRef>
    <cs:spPr>
      <a:ln w="9525">
        <a:solidFill>
          <a:schemeClr val="dk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ln>
    </cs:spPr>
  </cs:seriesLine>
  <cs:title>
    <cs:lnRef idx="0"/>
    <cs:fillRef idx="0"/>
    <cs:effectRef idx="0"/>
    <cs:fontRef idx="minor">
      <a:schemeClr val="dk1"/>
    </cs:fontRef>
    <cs:defRPr sz="1440" b="0" kern="1200" cap="all" spc="0" baseline="0">
      <a:gradFill>
        <a:gsLst>
          <a:gs pos="0">
            <a:schemeClr val="dk1">
              <a:lumMod val="50000"/>
              <a:lumOff val="50000"/>
            </a:schemeClr>
          </a:gs>
          <a:gs pos="100000">
            <a:schemeClr val="dk1">
              <a:lumMod val="85000"/>
              <a:lumOff val="15000"/>
            </a:schemeClr>
          </a:gs>
        </a:gsLst>
        <a:lin ang="5400000" scaled="0"/>
      </a:gradFill>
    </cs:defRPr>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50000"/>
            <a:lumOff val="50000"/>
          </a:schemeClr>
        </a:solidFill>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0.69417</cdr:x>
      <cdr:y>0.75101</cdr:y>
    </cdr:from>
    <cdr:to>
      <cdr:x>0.97006</cdr:x>
      <cdr:y>0.81313</cdr:y>
    </cdr:to>
    <cdr:sp macro="" textlink="">
      <cdr:nvSpPr>
        <cdr:cNvPr id="2" name="TextBox 1"/>
        <cdr:cNvSpPr txBox="1"/>
      </cdr:nvSpPr>
      <cdr:spPr>
        <a:xfrm xmlns:a="http://schemas.openxmlformats.org/drawingml/2006/main">
          <a:off x="5244343" y="3332639"/>
          <a:ext cx="2084295" cy="275659"/>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1200" b="1">
              <a:solidFill>
                <a:srgbClr val="FF0000"/>
              </a:solidFill>
            </a:rPr>
            <a:t>More started than</a:t>
          </a:r>
          <a:r>
            <a:rPr lang="en-US" sz="1200" b="1" baseline="0">
              <a:solidFill>
                <a:srgbClr val="FF0000"/>
              </a:solidFill>
            </a:rPr>
            <a:t> completed</a:t>
          </a:r>
          <a:endParaRPr lang="en-US" sz="1200" b="1">
            <a:solidFill>
              <a:srgbClr val="FF0000"/>
            </a:solidFill>
          </a:endParaRPr>
        </a:p>
      </cdr:txBody>
    </cdr:sp>
  </cdr:relSizeAnchor>
  <cdr:relSizeAnchor xmlns:cdr="http://schemas.openxmlformats.org/drawingml/2006/chartDrawing">
    <cdr:from>
      <cdr:x>0.68755</cdr:x>
      <cdr:y>0.08721</cdr:y>
    </cdr:from>
    <cdr:to>
      <cdr:x>0.96344</cdr:x>
      <cdr:y>0.14933</cdr:y>
    </cdr:to>
    <cdr:sp macro="" textlink="">
      <cdr:nvSpPr>
        <cdr:cNvPr id="3" name="TextBox 1"/>
        <cdr:cNvSpPr txBox="1"/>
      </cdr:nvSpPr>
      <cdr:spPr>
        <a:xfrm xmlns:a="http://schemas.openxmlformats.org/drawingml/2006/main">
          <a:off x="5194300" y="386976"/>
          <a:ext cx="2084294" cy="275665"/>
        </a:xfrm>
        <a:prstGeom xmlns:a="http://schemas.openxmlformats.org/drawingml/2006/main" prst="rect">
          <a:avLst/>
        </a:prstGeom>
      </cdr:spPr>
      <cdr:txBody>
        <a:bodyPr xmlns:a="http://schemas.openxmlformats.org/drawingml/2006/main" wrap="non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b="1">
              <a:solidFill>
                <a:schemeClr val="accent6"/>
              </a:solidFill>
            </a:rPr>
            <a:t>More completed than</a:t>
          </a:r>
          <a:r>
            <a:rPr lang="en-US" sz="1200" b="1" baseline="0">
              <a:solidFill>
                <a:schemeClr val="accent6"/>
              </a:solidFill>
            </a:rPr>
            <a:t> started</a:t>
          </a:r>
          <a:endParaRPr lang="en-US" sz="1200" b="1">
            <a:solidFill>
              <a:schemeClr val="accent6"/>
            </a:solidFill>
          </a:endParaRPr>
        </a:p>
      </cdr:txBody>
    </cdr:sp>
  </cdr:relSizeAnchor>
</c:userShape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tmp>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0.jpeg>
</file>

<file path=ppt/media/image31.jpeg>
</file>

<file path=ppt/media/image32.tmp>
</file>

<file path=ppt/media/image33.tmp>
</file>

<file path=ppt/media/image34.tmp>
</file>

<file path=ppt/media/image35.tmp>
</file>

<file path=ppt/media/image36.tmp>
</file>

<file path=ppt/media/image37.png>
</file>

<file path=ppt/media/image38.png>
</file>

<file path=ppt/media/image39.tmp>
</file>

<file path=ppt/media/image4.tmp>
</file>

<file path=ppt/media/image40.tmp>
</file>

<file path=ppt/media/image41.tmp>
</file>

<file path=ppt/media/image42.tmp>
</file>

<file path=ppt/media/image43.png>
</file>

<file path=ppt/media/image44.tmp>
</file>

<file path=ppt/media/image45.tmp>
</file>

<file path=ppt/media/image46.png>
</file>

<file path=ppt/media/image47.png>
</file>

<file path=ppt/media/image48.png>
</file>

<file path=ppt/media/image49.png>
</file>

<file path=ppt/media/image5.tmp>
</file>

<file path=ppt/media/image50.png>
</file>

<file path=ppt/media/image51.png>
</file>

<file path=ppt/media/image52.png>
</file>

<file path=ppt/media/image53.png>
</file>

<file path=ppt/media/image54.png>
</file>

<file path=ppt/media/image55.jpeg>
</file>

<file path=ppt/media/image56.tmp>
</file>

<file path=ppt/media/image57.jpeg>
</file>

<file path=ppt/media/image58.jpeg>
</file>

<file path=ppt/media/image59.tiff>
</file>

<file path=ppt/media/image6.tiff>
</file>

<file path=ppt/media/image60.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C74930-E40D-354B-A84E-DEF45FF00DBB}" type="datetimeFigureOut">
              <a:rPr lang="en-US" smtClean="0"/>
              <a:t>11/4/15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1D1459-5A38-5148-8A39-84D8C6754127}" type="slidenum">
              <a:rPr lang="en-US" smtClean="0"/>
              <a:t>‹#›</a:t>
            </a:fld>
            <a:endParaRPr lang="en-US"/>
          </a:p>
        </p:txBody>
      </p:sp>
    </p:spTree>
    <p:extLst>
      <p:ext uri="{BB962C8B-B14F-4D97-AF65-F5344CB8AC3E}">
        <p14:creationId xmlns:p14="http://schemas.microsoft.com/office/powerpoint/2010/main" val="260543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1D1459-5A38-5148-8A39-84D8C6754127}" type="slidenum">
              <a:rPr lang="en-US" smtClean="0"/>
              <a:t>4</a:t>
            </a:fld>
            <a:endParaRPr lang="en-US"/>
          </a:p>
        </p:txBody>
      </p:sp>
    </p:spTree>
    <p:extLst>
      <p:ext uri="{BB962C8B-B14F-4D97-AF65-F5344CB8AC3E}">
        <p14:creationId xmlns:p14="http://schemas.microsoft.com/office/powerpoint/2010/main" val="1543125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Century Gothic" charset="0"/>
                <a:ea typeface="Century Gothic" charset="0"/>
                <a:cs typeface="Century Gothic" charset="0"/>
              </a:rPr>
              <a:t>Measuring</a:t>
            </a:r>
            <a:r>
              <a:rPr lang="en-US" sz="1200" baseline="0" dirty="0" smtClean="0">
                <a:latin typeface="Century Gothic" charset="0"/>
                <a:ea typeface="Century Gothic" charset="0"/>
                <a:cs typeface="Century Gothic" charset="0"/>
              </a:rPr>
              <a:t> people takes focus off of overall outcomes. It doesn’t matter if you’re praising or shaming.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baseline="0" dirty="0" smtClean="0">
                <a:latin typeface="Century Gothic" charset="0"/>
                <a:ea typeface="Century Gothic" charset="0"/>
                <a:cs typeface="Century Gothic" charset="0"/>
              </a:rPr>
              <a:t>If you praise people for a particular measure you end up having people focusing on reaching the target rather than having a good outcome for the business. (</a:t>
            </a:r>
            <a:r>
              <a:rPr lang="en-US" dirty="0" smtClean="0"/>
              <a:t>Goodhart’s Law: “When a measure becomes a target, it ceases</a:t>
            </a:r>
            <a:r>
              <a:rPr lang="en-US" baseline="0" dirty="0" smtClean="0"/>
              <a:t> to be a good measure.”</a:t>
            </a:r>
            <a:r>
              <a:rPr lang="en-US" sz="1200" i="0" baseline="0" dirty="0" smtClean="0">
                <a:latin typeface="+mn-lt"/>
                <a:ea typeface="+mn-ea"/>
                <a:cs typeface="+mn-cs"/>
              </a:rPr>
              <a:t>)</a:t>
            </a:r>
            <a:endParaRPr lang="en-US" sz="1200" baseline="0" dirty="0" smtClean="0">
              <a:latin typeface="Century Gothic" charset="0"/>
              <a:ea typeface="Century Gothic" charset="0"/>
              <a:cs typeface="Century Gothic" charset="0"/>
            </a:endParaRPr>
          </a:p>
          <a:p>
            <a:pPr marL="171450" indent="-171450">
              <a:buFont typeface="Arial" charset="0"/>
              <a:buChar char="•"/>
            </a:pPr>
            <a:r>
              <a:rPr lang="en-US" sz="1200" i="0" baseline="0" dirty="0" smtClean="0">
                <a:latin typeface="+mn-lt"/>
                <a:ea typeface="+mn-ea"/>
                <a:cs typeface="+mn-cs"/>
              </a:rPr>
              <a:t>If you embarrass someone, you will never get clean data on that metric ever again. It</a:t>
            </a:r>
            <a:r>
              <a:rPr lang="fr-FR" sz="1200" i="0" baseline="0" dirty="0" smtClean="0">
                <a:latin typeface="+mn-lt"/>
                <a:ea typeface="+mn-ea"/>
                <a:cs typeface="+mn-cs"/>
              </a:rPr>
              <a:t>’</a:t>
            </a:r>
            <a:r>
              <a:rPr lang="en-US" sz="1200" i="0" baseline="0" dirty="0" smtClean="0">
                <a:latin typeface="+mn-lt"/>
                <a:ea typeface="+mn-ea"/>
                <a:cs typeface="+mn-cs"/>
              </a:rPr>
              <a:t>s a costly strategy. (</a:t>
            </a:r>
            <a:r>
              <a:rPr lang="en-US" sz="1200" dirty="0" smtClean="0">
                <a:latin typeface="Century Gothic" charset="0"/>
                <a:ea typeface="Century Gothic" charset="0"/>
                <a:cs typeface="Century Gothic" charset="0"/>
              </a:rPr>
              <a:t>“Tell me how you measure me and I will tell you how I will behave. If you measure me in an illogical way… do not complain about illogical behavior”</a:t>
            </a:r>
            <a:r>
              <a:rPr lang="en-US" sz="1200" i="1" baseline="0" dirty="0" smtClean="0">
                <a:latin typeface="+mn-lt"/>
                <a:ea typeface="+mn-ea"/>
                <a:cs typeface="+mn-cs"/>
              </a:rPr>
              <a:t> Eli Goldratt</a:t>
            </a:r>
            <a:r>
              <a:rPr lang="en-US" sz="1200" i="0" baseline="0" dirty="0" smtClean="0">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 typeface="Arial" charset="0"/>
              <a:buNone/>
              <a:tabLst/>
              <a:defRPr/>
            </a:pPr>
            <a:endParaRPr lang="en-US" sz="1200" i="0" baseline="0" dirty="0" smtClean="0">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 typeface="Arial" charset="0"/>
              <a:buNone/>
              <a:tabLst/>
              <a:defRPr/>
            </a:pPr>
            <a:r>
              <a:rPr lang="en-US" sz="1200" i="0" baseline="0" dirty="0" smtClean="0">
                <a:latin typeface="+mn-lt"/>
                <a:ea typeface="+mn-ea"/>
                <a:cs typeface="+mn-cs"/>
              </a:rPr>
              <a:t>This implementation is asking for trouble because it makes people value having low idle time on bugs rather than the work that can add the most value to the product. Bugs are not always the most important thing. </a:t>
            </a:r>
          </a:p>
          <a:p>
            <a:endParaRPr lang="en-US" baseline="0" dirty="0" smtClean="0"/>
          </a:p>
          <a:p>
            <a:r>
              <a:rPr lang="en-US" baseline="0" dirty="0" smtClean="0"/>
              <a:t>Discuss: http://www.scientificamerican.com/article/the-surprising-problem-of-too-much-talent/ - which explains why you might not want to assume awesome individual stats can be tidily summed up to awesome team stats.</a:t>
            </a:r>
            <a:endParaRPr lang="en-US" dirty="0" smtClean="0"/>
          </a:p>
          <a:p>
            <a:endParaRPr lang="en-US" dirty="0"/>
          </a:p>
        </p:txBody>
      </p:sp>
      <p:sp>
        <p:nvSpPr>
          <p:cNvPr id="4" name="Slide Number Placeholder 3"/>
          <p:cNvSpPr>
            <a:spLocks noGrp="1"/>
          </p:cNvSpPr>
          <p:nvPr>
            <p:ph type="sldNum" sz="quarter" idx="10"/>
          </p:nvPr>
        </p:nvSpPr>
        <p:spPr/>
        <p:txBody>
          <a:bodyPr/>
          <a:lstStyle/>
          <a:p>
            <a:fld id="{94B69285-5E87-FD4A-B6FE-99BBD6F32752}" type="slidenum">
              <a:rPr lang="en-US" smtClean="0"/>
              <a:t>7</a:t>
            </a:fld>
            <a:endParaRPr lang="en-US" dirty="0"/>
          </a:p>
        </p:txBody>
      </p:sp>
    </p:spTree>
    <p:extLst>
      <p:ext uri="{BB962C8B-B14F-4D97-AF65-F5344CB8AC3E}">
        <p14:creationId xmlns:p14="http://schemas.microsoft.com/office/powerpoint/2010/main" val="1417143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Century Gothic" charset="0"/>
                <a:ea typeface="Century Gothic" charset="0"/>
                <a:cs typeface="Century Gothic" charset="0"/>
              </a:rPr>
              <a:t>Measuring</a:t>
            </a:r>
            <a:r>
              <a:rPr lang="en-US" sz="1200" baseline="0" dirty="0" smtClean="0">
                <a:latin typeface="Century Gothic" charset="0"/>
                <a:ea typeface="Century Gothic" charset="0"/>
                <a:cs typeface="Century Gothic" charset="0"/>
              </a:rPr>
              <a:t> people takes focus off of overall outcomes. It doesn’t matter if you’re praising or shaming.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baseline="0" dirty="0" smtClean="0">
                <a:latin typeface="Century Gothic" charset="0"/>
                <a:ea typeface="Century Gothic" charset="0"/>
                <a:cs typeface="Century Gothic" charset="0"/>
              </a:rPr>
              <a:t>If you praise people for a particular measure you end up having people focusing on reaching the target rather than having a good outcome for the business. (</a:t>
            </a:r>
            <a:r>
              <a:rPr lang="en-US" dirty="0" smtClean="0"/>
              <a:t>Goodhart’s Law: “When a measure becomes a target, it ceases</a:t>
            </a:r>
            <a:r>
              <a:rPr lang="en-US" baseline="0" dirty="0" smtClean="0"/>
              <a:t> to be a good measure.”</a:t>
            </a:r>
            <a:r>
              <a:rPr lang="en-US" sz="1200" i="0" baseline="0" dirty="0" smtClean="0">
                <a:latin typeface="+mn-lt"/>
                <a:ea typeface="+mn-ea"/>
                <a:cs typeface="+mn-cs"/>
              </a:rPr>
              <a:t>)</a:t>
            </a:r>
            <a:endParaRPr lang="en-US" sz="1200" baseline="0" dirty="0" smtClean="0">
              <a:latin typeface="Century Gothic" charset="0"/>
              <a:ea typeface="Century Gothic" charset="0"/>
              <a:cs typeface="Century Gothic" charset="0"/>
            </a:endParaRPr>
          </a:p>
          <a:p>
            <a:pPr marL="171450" indent="-171450">
              <a:buFont typeface="Arial" charset="0"/>
              <a:buChar char="•"/>
            </a:pPr>
            <a:r>
              <a:rPr lang="en-US" sz="1200" i="0" baseline="0" dirty="0" smtClean="0">
                <a:latin typeface="+mn-lt"/>
                <a:ea typeface="+mn-ea"/>
                <a:cs typeface="+mn-cs"/>
              </a:rPr>
              <a:t>If you embarrass someone, you will never get clean data on that metric ever again. It</a:t>
            </a:r>
            <a:r>
              <a:rPr lang="fr-FR" sz="1200" i="0" baseline="0" dirty="0" smtClean="0">
                <a:latin typeface="+mn-lt"/>
                <a:ea typeface="+mn-ea"/>
                <a:cs typeface="+mn-cs"/>
              </a:rPr>
              <a:t>’</a:t>
            </a:r>
            <a:r>
              <a:rPr lang="en-US" sz="1200" i="0" baseline="0" dirty="0" smtClean="0">
                <a:latin typeface="+mn-lt"/>
                <a:ea typeface="+mn-ea"/>
                <a:cs typeface="+mn-cs"/>
              </a:rPr>
              <a:t>s a costly strategy. (</a:t>
            </a:r>
            <a:r>
              <a:rPr lang="en-US" sz="1200" dirty="0" smtClean="0">
                <a:latin typeface="Century Gothic" charset="0"/>
                <a:ea typeface="Century Gothic" charset="0"/>
                <a:cs typeface="Century Gothic" charset="0"/>
              </a:rPr>
              <a:t>“Tell me how you measure me and I will tell you how I will behave. If you measure me in an illogical way… do not complain about illogical behavior”</a:t>
            </a:r>
            <a:r>
              <a:rPr lang="en-US" sz="1200" i="1" baseline="0" dirty="0" smtClean="0">
                <a:latin typeface="+mn-lt"/>
                <a:ea typeface="+mn-ea"/>
                <a:cs typeface="+mn-cs"/>
              </a:rPr>
              <a:t> Eli Goldratt</a:t>
            </a:r>
            <a:r>
              <a:rPr lang="en-US" sz="1200" i="0" baseline="0" dirty="0" smtClean="0">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 typeface="Arial" charset="0"/>
              <a:buNone/>
              <a:tabLst/>
              <a:defRPr/>
            </a:pPr>
            <a:endParaRPr lang="en-US" sz="1200" i="0" baseline="0" dirty="0" smtClean="0">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 typeface="Arial" charset="0"/>
              <a:buNone/>
              <a:tabLst/>
              <a:defRPr/>
            </a:pPr>
            <a:r>
              <a:rPr lang="en-US" sz="1200" i="0" baseline="0" dirty="0" smtClean="0">
                <a:latin typeface="+mn-lt"/>
                <a:ea typeface="+mn-ea"/>
                <a:cs typeface="+mn-cs"/>
              </a:rPr>
              <a:t>This implementation is asking for trouble because it makes people value having low idle time on bugs rather than the work that can add the most value to the product. Bugs are not always the most important thing. </a:t>
            </a:r>
          </a:p>
          <a:p>
            <a:endParaRPr lang="en-US" baseline="0" dirty="0" smtClean="0"/>
          </a:p>
          <a:p>
            <a:r>
              <a:rPr lang="en-US" baseline="0" dirty="0" smtClean="0"/>
              <a:t>Discuss: http://www.scientificamerican.com/article/the-surprising-problem-of-too-much-talent/ - which explains why you might not want to assume awesome individual stats can be tidily summed up to awesome team stats.</a:t>
            </a:r>
            <a:endParaRPr lang="en-US" dirty="0" smtClean="0"/>
          </a:p>
          <a:p>
            <a:endParaRPr lang="en-US" dirty="0"/>
          </a:p>
        </p:txBody>
      </p:sp>
      <p:sp>
        <p:nvSpPr>
          <p:cNvPr id="4" name="Slide Number Placeholder 3"/>
          <p:cNvSpPr>
            <a:spLocks noGrp="1"/>
          </p:cNvSpPr>
          <p:nvPr>
            <p:ph type="sldNum" sz="quarter" idx="10"/>
          </p:nvPr>
        </p:nvSpPr>
        <p:spPr/>
        <p:txBody>
          <a:bodyPr/>
          <a:lstStyle/>
          <a:p>
            <a:fld id="{94B69285-5E87-FD4A-B6FE-99BBD6F32752}" type="slidenum">
              <a:rPr lang="en-US" smtClean="0"/>
              <a:t>9</a:t>
            </a:fld>
            <a:endParaRPr lang="en-US" dirty="0"/>
          </a:p>
        </p:txBody>
      </p:sp>
    </p:spTree>
    <p:extLst>
      <p:ext uri="{BB962C8B-B14F-4D97-AF65-F5344CB8AC3E}">
        <p14:creationId xmlns:p14="http://schemas.microsoft.com/office/powerpoint/2010/main" val="16688404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1D1459-5A38-5148-8A39-84D8C6754127}" type="slidenum">
              <a:rPr lang="en-US" smtClean="0"/>
              <a:t>11</a:t>
            </a:fld>
            <a:endParaRPr lang="en-US"/>
          </a:p>
        </p:txBody>
      </p:sp>
    </p:spTree>
    <p:extLst>
      <p:ext uri="{BB962C8B-B14F-4D97-AF65-F5344CB8AC3E}">
        <p14:creationId xmlns:p14="http://schemas.microsoft.com/office/powerpoint/2010/main" val="922722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My</a:t>
            </a:r>
            <a:r>
              <a:rPr lang="en-US" baseline="0" dirty="0" smtClean="0"/>
              <a:t> name is Troy </a:t>
            </a:r>
            <a:r>
              <a:rPr lang="en-US" baseline="0" dirty="0" err="1" smtClean="0"/>
              <a:t>Magennis</a:t>
            </a:r>
            <a:r>
              <a:rPr lang="en-US" baseline="0" dirty="0" smtClean="0"/>
              <a:t>, I’ve been in software for 25 years now, from QA through to VP Architecture and Development for companies like Travelocity and Lastminute.com. Most recently I formed my own company building tools and running training on software development forecasting and risk management solutions. </a:t>
            </a:r>
            <a:r>
              <a:rPr lang="en-US" dirty="0" smtClean="0"/>
              <a:t> Feel free to take notes, but the slides and examples are available to you online. And as  a special benefit for joining us today, you can</a:t>
            </a:r>
            <a:r>
              <a:rPr lang="en-US" baseline="0" dirty="0" smtClean="0"/>
              <a:t> download the software used throughout this session for free. Bit.ly/</a:t>
            </a:r>
            <a:r>
              <a:rPr lang="en-US" baseline="0" dirty="0" err="1" smtClean="0"/>
              <a:t>agilesim</a:t>
            </a:r>
            <a:r>
              <a:rPr lang="en-US" baseline="0" dirty="0" smtClean="0"/>
              <a:t> will take you to the right site. I wrote a book about these topics, “Forecasting and Simulating Software Development Projects” and I’d like to make sure you all got a free PDF copy of this book also. Just download it from the same location.</a:t>
            </a:r>
            <a:endParaRPr lang="en-US" dirty="0"/>
          </a:p>
        </p:txBody>
      </p:sp>
      <p:sp>
        <p:nvSpPr>
          <p:cNvPr id="4" name="Slide Number Placeholder 3"/>
          <p:cNvSpPr>
            <a:spLocks noGrp="1"/>
          </p:cNvSpPr>
          <p:nvPr>
            <p:ph type="sldNum" sz="quarter" idx="10"/>
          </p:nvPr>
        </p:nvSpPr>
        <p:spPr/>
        <p:txBody>
          <a:bodyPr/>
          <a:lstStyle/>
          <a:p>
            <a:fld id="{D42C1AEF-D79E-429A-B44B-C1ECE623EB1E}" type="slidenum">
              <a:rPr lang="en-US" smtClean="0"/>
              <a:t>47</a:t>
            </a:fld>
            <a:endParaRPr lang="en-US" dirty="0"/>
          </a:p>
        </p:txBody>
      </p:sp>
    </p:spTree>
    <p:extLst>
      <p:ext uri="{BB962C8B-B14F-4D97-AF65-F5344CB8AC3E}">
        <p14:creationId xmlns:p14="http://schemas.microsoft.com/office/powerpoint/2010/main" val="753183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2C1AEF-D79E-429A-B44B-C1ECE623EB1E}" type="slidenum">
              <a:rPr lang="en-US" smtClean="0"/>
              <a:t>48</a:t>
            </a:fld>
            <a:endParaRPr lang="en-US" dirty="0"/>
          </a:p>
        </p:txBody>
      </p:sp>
    </p:spTree>
    <p:extLst>
      <p:ext uri="{BB962C8B-B14F-4D97-AF65-F5344CB8AC3E}">
        <p14:creationId xmlns:p14="http://schemas.microsoft.com/office/powerpoint/2010/main" val="207997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aseline="0" dirty="0" smtClean="0"/>
          </a:p>
          <a:p>
            <a:r>
              <a:rPr lang="en-US" sz="1200" baseline="0" dirty="0" smtClean="0"/>
              <a:t>Analytics is over-used.</a:t>
            </a:r>
          </a:p>
          <a:p>
            <a:r>
              <a:rPr lang="en-US" sz="1200" baseline="0" dirty="0" smtClean="0"/>
              <a:t>We are showing why to use each kind or how to identify what kind of metric something is. (could this be looked at as a good, better, best scenario?)</a:t>
            </a:r>
          </a:p>
          <a:p>
            <a:r>
              <a:rPr lang="en-US" sz="1200" dirty="0" smtClean="0"/>
              <a:t>The value</a:t>
            </a:r>
            <a:r>
              <a:rPr lang="en-US" sz="1200" baseline="0" dirty="0" smtClean="0"/>
              <a:t> of coaching lies in defining, creating and interpreting prescriptive metrics and then translating those to action. Each metric should be actionable.</a:t>
            </a:r>
          </a:p>
          <a:p>
            <a:r>
              <a:rPr lang="en-US" sz="1200" baseline="0" dirty="0" smtClean="0"/>
              <a:t>Each metric should be created with intent. Know why you are measuring something or stop measuring it.</a:t>
            </a:r>
          </a:p>
          <a:p>
            <a:r>
              <a:rPr lang="en-US" sz="1200" baseline="0" dirty="0" smtClean="0"/>
              <a:t>Transition to next set of slides:</a:t>
            </a:r>
          </a:p>
          <a:p>
            <a:r>
              <a:rPr lang="en-US" sz="1200"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Because measuring is dangerous and expensive, let me tell you how measuring can go wrong.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“Don’t run with sharp metrics”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endParaRPr lang="en-US" dirty="0" smtClean="0"/>
          </a:p>
        </p:txBody>
      </p:sp>
      <p:sp>
        <p:nvSpPr>
          <p:cNvPr id="4" name="Slide Number Placeholder 3"/>
          <p:cNvSpPr>
            <a:spLocks noGrp="1"/>
          </p:cNvSpPr>
          <p:nvPr>
            <p:ph type="sldNum" sz="quarter" idx="10"/>
          </p:nvPr>
        </p:nvSpPr>
        <p:spPr/>
        <p:txBody>
          <a:bodyPr/>
          <a:lstStyle/>
          <a:p>
            <a:fld id="{94B69285-5E87-FD4A-B6FE-99BBD6F32752}" type="slidenum">
              <a:rPr lang="en-US" smtClean="0"/>
              <a:t>51</a:t>
            </a:fld>
            <a:endParaRPr lang="en-US" dirty="0"/>
          </a:p>
        </p:txBody>
      </p:sp>
    </p:spTree>
    <p:extLst>
      <p:ext uri="{BB962C8B-B14F-4D97-AF65-F5344CB8AC3E}">
        <p14:creationId xmlns:p14="http://schemas.microsoft.com/office/powerpoint/2010/main" val="7836433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Measures activity – confuses activity with progress towards goals. It might be interesting, but generally not actionable.</a:t>
            </a:r>
          </a:p>
          <a:p>
            <a:pPr marL="0" indent="0">
              <a:buNone/>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dirty="0" smtClean="0">
                <a:solidFill>
                  <a:schemeClr val="tx1"/>
                </a:solidFill>
                <a:effectLst/>
                <a:latin typeface="+mn-lt"/>
                <a:ea typeface="+mn-ea"/>
                <a:cs typeface="+mn-cs"/>
              </a:rPr>
              <a:t>These metrics failed the so what test!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dirty="0" smtClean="0">
                <a:solidFill>
                  <a:schemeClr val="tx1"/>
                </a:solidFill>
                <a:effectLst/>
                <a:latin typeface="+mn-lt"/>
                <a:ea typeface="+mn-ea"/>
                <a:cs typeface="+mn-cs"/>
              </a:rPr>
              <a:t>Uptime can be variable – defined differently in each scenario. defined differently - planned uptime during peak hour. What did you lose? customer revenue, value lost. show instead customer impacts, revenue lost, etc. </a:t>
            </a:r>
            <a:endParaRPr lang="en-US" baseline="0" dirty="0" smtClean="0"/>
          </a:p>
          <a:p>
            <a:pPr marL="0" indent="0">
              <a:buNone/>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3. Regarding Uptime: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IMO your customers are more upset by a botched recovery than experiencing an unexpected downtime. They know downtime happens. They expect a quick recovery.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Some people are afraid to admit that their services can go down. Avoiding reality is never a good strategy. Admit you will experience an outage at some point and work to reduce MTTR.</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If you focus on increasing your MTBF while decreasing your MTTR then you are likely to have happy customers.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Mean Time to Resolve issues (MTTR) is the primary measure that Operations teams use to determine their effectiveness in dealing with problems. (http://apmdigest.com/5-it-operations-challenges-%E2%80%93-and-1-main-cause)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What I’m definitely </a:t>
            </a:r>
            <a:r>
              <a:rPr lang="en-US" sz="1200" b="1" i="0" kern="1200" dirty="0" smtClean="0">
                <a:solidFill>
                  <a:schemeClr val="tx1"/>
                </a:solidFill>
                <a:effectLst/>
                <a:latin typeface="+mn-lt"/>
                <a:ea typeface="+mn-ea"/>
                <a:cs typeface="+mn-cs"/>
              </a:rPr>
              <a:t>not</a:t>
            </a:r>
            <a:r>
              <a:rPr lang="en-US" sz="1200" b="0" i="0" kern="1200" dirty="0" smtClean="0">
                <a:solidFill>
                  <a:schemeClr val="tx1"/>
                </a:solidFill>
                <a:effectLst/>
                <a:latin typeface="+mn-lt"/>
                <a:ea typeface="+mn-ea"/>
                <a:cs typeface="+mn-cs"/>
              </a:rPr>
              <a:t> saying is that failure should be an acceptable condition. I’m positing that since failure </a:t>
            </a:r>
            <a:r>
              <a:rPr lang="en-US" sz="1200" b="0" i="1" kern="1200" dirty="0" smtClean="0">
                <a:solidFill>
                  <a:schemeClr val="tx1"/>
                </a:solidFill>
                <a:effectLst/>
                <a:latin typeface="+mn-lt"/>
                <a:ea typeface="+mn-ea"/>
                <a:cs typeface="+mn-cs"/>
              </a:rPr>
              <a:t>will</a:t>
            </a:r>
            <a:r>
              <a:rPr lang="en-US" sz="1200" b="0" i="0" kern="1200" dirty="0" smtClean="0">
                <a:solidFill>
                  <a:schemeClr val="tx1"/>
                </a:solidFill>
                <a:effectLst/>
                <a:latin typeface="+mn-lt"/>
                <a:ea typeface="+mn-ea"/>
                <a:cs typeface="+mn-cs"/>
              </a:rPr>
              <a:t> happen, it’s just as important (or in some cases </a:t>
            </a:r>
            <a:r>
              <a:rPr lang="en-US" sz="1200" b="0" i="1" kern="1200" dirty="0" smtClean="0">
                <a:solidFill>
                  <a:schemeClr val="tx1"/>
                </a:solidFill>
                <a:effectLst/>
                <a:latin typeface="+mn-lt"/>
                <a:ea typeface="+mn-ea"/>
                <a:cs typeface="+mn-cs"/>
              </a:rPr>
              <a:t>more</a:t>
            </a:r>
            <a:r>
              <a:rPr lang="en-US" sz="1200" b="0" i="0" kern="1200" dirty="0" smtClean="0">
                <a:solidFill>
                  <a:schemeClr val="tx1"/>
                </a:solidFill>
                <a:effectLst/>
                <a:latin typeface="+mn-lt"/>
                <a:ea typeface="+mn-ea"/>
                <a:cs typeface="+mn-cs"/>
              </a:rPr>
              <a:t> important) to spend time and energy on your response to failure than trying to prevent it. (http://www.kitchensoap.com/2010/11/07/mttr-mtbf-for-most-types-of-f/)</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indent="0">
              <a:buFont typeface="Arial" charset="0"/>
              <a:buNone/>
            </a:pPr>
            <a:r>
              <a:rPr lang="en-US" baseline="0" dirty="0" smtClean="0"/>
              <a:t>Third party resources studied:</a:t>
            </a:r>
          </a:p>
          <a:p>
            <a:pPr marL="0" indent="0">
              <a:buFont typeface="Arial" charset="0"/>
              <a:buNone/>
            </a:pPr>
            <a:r>
              <a:rPr lang="en-US" dirty="0" smtClean="0"/>
              <a:t>http://fourhourworkweek.com/2009/05/19/vanity-metrics-vs-actionable-metrics/</a:t>
            </a:r>
          </a:p>
          <a:p>
            <a:r>
              <a:rPr lang="en-US" baseline="0" dirty="0" smtClean="0"/>
              <a:t>http://www.slideshare.net/energizedwork/mtbf-mttr</a:t>
            </a:r>
          </a:p>
          <a:p>
            <a:r>
              <a:rPr lang="en-US" baseline="0" dirty="0" smtClean="0"/>
              <a:t>https://www.pagerduty.com/blog/operational-metrics/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effectLst/>
              <a:latin typeface="+mn-lt"/>
              <a:ea typeface="+mn-ea"/>
              <a:cs typeface="+mn-cs"/>
            </a:endParaRPr>
          </a:p>
          <a:p>
            <a:endParaRPr lang="en-US" baseline="0" dirty="0" smtClean="0"/>
          </a:p>
          <a:p>
            <a:pPr marL="0" indent="0">
              <a:buFont typeface="Arial" charset="0"/>
              <a:buNone/>
            </a:pPr>
            <a:endParaRPr lang="en-US" dirty="0" smtClean="0"/>
          </a:p>
          <a:p>
            <a:pPr marL="0" marR="0" indent="0" algn="l" defTabSz="914400" rtl="0" eaLnBrk="1" fontAlgn="auto" latinLnBrk="0" hangingPunct="1">
              <a:lnSpc>
                <a:spcPct val="100000"/>
              </a:lnSpc>
              <a:spcBef>
                <a:spcPts val="0"/>
              </a:spcBef>
              <a:spcAft>
                <a:spcPts val="0"/>
              </a:spcAft>
              <a:buClrTx/>
              <a:buSzTx/>
              <a:buFont typeface="Arial" charset="0"/>
              <a:buNone/>
              <a:tabLst/>
              <a:defRPr/>
            </a:pPr>
            <a:endParaRPr lang="en-US" baseline="0" dirty="0" smtClean="0"/>
          </a:p>
          <a:p>
            <a:pPr marL="0" indent="0">
              <a:buFont typeface="Arial" charset="0"/>
              <a:buNone/>
            </a:pPr>
            <a:endParaRPr lang="en-US" dirty="0" smtClean="0"/>
          </a:p>
        </p:txBody>
      </p:sp>
      <p:sp>
        <p:nvSpPr>
          <p:cNvPr id="4" name="Slide Number Placeholder 3"/>
          <p:cNvSpPr>
            <a:spLocks noGrp="1"/>
          </p:cNvSpPr>
          <p:nvPr>
            <p:ph type="sldNum" sz="quarter" idx="10"/>
          </p:nvPr>
        </p:nvSpPr>
        <p:spPr/>
        <p:txBody>
          <a:bodyPr/>
          <a:lstStyle/>
          <a:p>
            <a:fld id="{94B69285-5E87-FD4A-B6FE-99BBD6F32752}" type="slidenum">
              <a:rPr lang="en-US" smtClean="0"/>
              <a:t>52</a:t>
            </a:fld>
            <a:endParaRPr lang="en-US" dirty="0"/>
          </a:p>
        </p:txBody>
      </p:sp>
    </p:spTree>
    <p:extLst>
      <p:ext uri="{BB962C8B-B14F-4D97-AF65-F5344CB8AC3E}">
        <p14:creationId xmlns:p14="http://schemas.microsoft.com/office/powerpoint/2010/main" val="761566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A8A9AF2-6A14-2C4A-B453-674F2327FBE9}" type="datetimeFigureOut">
              <a:rPr lang="en-US" smtClean="0"/>
              <a:t>11/4/15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105491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A8A9AF2-6A14-2C4A-B453-674F2327FBE9}" type="datetimeFigureOut">
              <a:rPr lang="en-US" smtClean="0"/>
              <a:t>11/4/15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443117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A8A9AF2-6A14-2C4A-B453-674F2327FBE9}" type="datetimeFigureOut">
              <a:rPr lang="en-US" smtClean="0"/>
              <a:t>11/4/15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2145816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A8A9AF2-6A14-2C4A-B453-674F2327FBE9}" type="datetimeFigureOut">
              <a:rPr lang="en-US" smtClean="0"/>
              <a:t>11/4/15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1326169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A8A9AF2-6A14-2C4A-B453-674F2327FBE9}" type="datetimeFigureOut">
              <a:rPr lang="en-US" smtClean="0"/>
              <a:t>11/4/15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199947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A8A9AF2-6A14-2C4A-B453-674F2327FBE9}" type="datetimeFigureOut">
              <a:rPr lang="en-US" smtClean="0"/>
              <a:t>11/4/15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1846351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A8A9AF2-6A14-2C4A-B453-674F2327FBE9}" type="datetimeFigureOut">
              <a:rPr lang="en-US" smtClean="0"/>
              <a:t>11/4/15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488205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A8A9AF2-6A14-2C4A-B453-674F2327FBE9}" type="datetimeFigureOut">
              <a:rPr lang="en-US" smtClean="0"/>
              <a:t>11/4/15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1873937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8A9AF2-6A14-2C4A-B453-674F2327FBE9}" type="datetimeFigureOut">
              <a:rPr lang="en-US" smtClean="0"/>
              <a:t>11/4/15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265235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A8A9AF2-6A14-2C4A-B453-674F2327FBE9}" type="datetimeFigureOut">
              <a:rPr lang="en-US" smtClean="0"/>
              <a:t>11/4/15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1789791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A8A9AF2-6A14-2C4A-B453-674F2327FBE9}" type="datetimeFigureOut">
              <a:rPr lang="en-US" smtClean="0"/>
              <a:t>11/4/15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29205A-D810-FD42-B220-9414093F5845}" type="slidenum">
              <a:rPr lang="en-US" smtClean="0"/>
              <a:t>‹#›</a:t>
            </a:fld>
            <a:endParaRPr lang="en-US"/>
          </a:p>
        </p:txBody>
      </p:sp>
    </p:spTree>
    <p:extLst>
      <p:ext uri="{BB962C8B-B14F-4D97-AF65-F5344CB8AC3E}">
        <p14:creationId xmlns:p14="http://schemas.microsoft.com/office/powerpoint/2010/main" val="123048198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8A9AF2-6A14-2C4A-B453-674F2327FBE9}" type="datetimeFigureOut">
              <a:rPr lang="en-US" smtClean="0"/>
              <a:t>11/4/15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29205A-D810-FD42-B220-9414093F5845}" type="slidenum">
              <a:rPr lang="en-US" smtClean="0"/>
              <a:t>‹#›</a:t>
            </a:fld>
            <a:endParaRPr lang="en-US"/>
          </a:p>
        </p:txBody>
      </p:sp>
    </p:spTree>
    <p:extLst>
      <p:ext uri="{BB962C8B-B14F-4D97-AF65-F5344CB8AC3E}">
        <p14:creationId xmlns:p14="http://schemas.microsoft.com/office/powerpoint/2010/main" val="8945462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 Id="rId3" Type="http://schemas.openxmlformats.org/officeDocument/2006/relationships/image" Target="../media/image9.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7.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1.tmp"/></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 Id="rId3" Type="http://schemas.openxmlformats.org/officeDocument/2006/relationships/chart" Target="../charts/char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3.xml.rels><?xml version="1.0" encoding="UTF-8" standalone="yes"?>
<Relationships xmlns="http://schemas.openxmlformats.org/package/2006/relationships"><Relationship Id="rId3" Type="http://schemas.openxmlformats.org/officeDocument/2006/relationships/hyperlink" Target="http://xkcd.com/552/" TargetMode="External"/><Relationship Id="rId4" Type="http://schemas.openxmlformats.org/officeDocument/2006/relationships/hyperlink" Target="http://creativecommons.org/licenses/by-nc/2.5/" TargetMode="External"/><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 Id="rId3" Type="http://schemas.openxmlformats.org/officeDocument/2006/relationships/hyperlink" Target="http://conferences.computer.org/hicss/2015/papers/7367f055.pdf"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4.tmp"/></Relationships>
</file>

<file path=ppt/slides/_rels/slide40.xml.rels><?xml version="1.0" encoding="UTF-8" standalone="yes"?>
<Relationships xmlns="http://schemas.openxmlformats.org/package/2006/relationships"><Relationship Id="rId3" Type="http://schemas.openxmlformats.org/officeDocument/2006/relationships/image" Target="../media/image30.jpeg"/><Relationship Id="rId4" Type="http://schemas.openxmlformats.org/officeDocument/2006/relationships/hyperlink" Target="http://www.amazon.com/Lawrence-H.-Putnam/e/B000APT73Q/ref=ntt_athr_dp_pel_1" TargetMode="External"/><Relationship Id="rId5" Type="http://schemas.openxmlformats.org/officeDocument/2006/relationships/hyperlink" Target="http://www.amazon.com/s/ref=ntt_athr_dp_sr_2?ie=UTF8&amp;field-author=IEEE&amp;search-alias=books&amp;text=IEEE&amp;sort=relevancerank" TargetMode="External"/><Relationship Id="rId6" Type="http://schemas.openxmlformats.org/officeDocument/2006/relationships/hyperlink" Target="http://www.amazon.com/Ware-Myers/e/B000APT754/ref=ntt_athr_dp_pel_3" TargetMode="External"/><Relationship Id="rId7" Type="http://schemas.openxmlformats.org/officeDocument/2006/relationships/image" Target="../media/image31.jpeg"/><Relationship Id="rId8" Type="http://schemas.openxmlformats.org/officeDocument/2006/relationships/hyperlink" Target="http://www.amazon.com/Stephen-H.-Kan/e/B001HD09XW/ref=ntt_athr_dp_pel_1" TargetMode="External"/><Relationship Id="rId1" Type="http://schemas.openxmlformats.org/officeDocument/2006/relationships/slideLayout" Target="../slideLayouts/slideLayout7.xml"/><Relationship Id="rId2" Type="http://schemas.openxmlformats.org/officeDocument/2006/relationships/image" Target="../media/image29.emf"/></Relationships>
</file>

<file path=ppt/slides/_rels/slide41.xml.rels><?xml version="1.0" encoding="UTF-8" standalone="yes"?>
<Relationships xmlns="http://schemas.openxmlformats.org/package/2006/relationships"><Relationship Id="rId3" Type="http://schemas.openxmlformats.org/officeDocument/2006/relationships/image" Target="../media/image33.tmp"/><Relationship Id="rId4" Type="http://schemas.openxmlformats.org/officeDocument/2006/relationships/image" Target="../media/image34.tmp"/><Relationship Id="rId5" Type="http://schemas.openxmlformats.org/officeDocument/2006/relationships/image" Target="../media/image35.tmp"/><Relationship Id="rId1" Type="http://schemas.openxmlformats.org/officeDocument/2006/relationships/slideLayout" Target="../slideLayouts/slideLayout7.xml"/><Relationship Id="rId2" Type="http://schemas.openxmlformats.org/officeDocument/2006/relationships/image" Target="../media/image32.tmp"/></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6.tmp"/></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tmp"/><Relationship Id="rId5" Type="http://schemas.openxmlformats.org/officeDocument/2006/relationships/image" Target="../media/image40.tmp"/><Relationship Id="rId6" Type="http://schemas.openxmlformats.org/officeDocument/2006/relationships/image" Target="../media/image41.tmp"/><Relationship Id="rId7" Type="http://schemas.openxmlformats.org/officeDocument/2006/relationships/image" Target="../media/image42.tmp"/><Relationship Id="rId8" Type="http://schemas.openxmlformats.org/officeDocument/2006/relationships/image" Target="../media/image43.png"/><Relationship Id="rId9" Type="http://schemas.openxmlformats.org/officeDocument/2006/relationships/image" Target="../media/image44.tmp"/><Relationship Id="rId10" Type="http://schemas.openxmlformats.org/officeDocument/2006/relationships/image" Target="../media/image45.tmp"/><Relationship Id="rId1" Type="http://schemas.openxmlformats.org/officeDocument/2006/relationships/slideLayout" Target="../slideLayouts/slideLayout7.xml"/><Relationship Id="rId2" Type="http://schemas.openxmlformats.org/officeDocument/2006/relationships/image" Target="../media/image37.png"/></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image" Target="../media/image51.png"/><Relationship Id="rId8" Type="http://schemas.openxmlformats.org/officeDocument/2006/relationships/image" Target="../media/image52.png"/><Relationship Id="rId9" Type="http://schemas.openxmlformats.org/officeDocument/2006/relationships/image" Target="../media/image53.png"/><Relationship Id="rId10" Type="http://schemas.openxmlformats.org/officeDocument/2006/relationships/image" Target="../media/image54.png"/><Relationship Id="rId1" Type="http://schemas.openxmlformats.org/officeDocument/2006/relationships/slideLayout" Target="../slideLayouts/slideLayout5.xml"/><Relationship Id="rId2" Type="http://schemas.openxmlformats.org/officeDocument/2006/relationships/image" Target="../media/image4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5.jpe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56.tmp"/></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www.focusedobjective.com/" TargetMode="External"/><Relationship Id="rId3" Type="http://schemas.openxmlformats.org/officeDocument/2006/relationships/hyperlink" Target="mailto:Troy.Magennis@focusedobjective.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slideLayout" Target="../slideLayouts/slideLayout2.xml"/><Relationship Id="rId3" Type="http://schemas.openxmlformats.org/officeDocument/2006/relationships/notesSlide" Target="../notesSlides/notesSlide7.xml"/></Relationships>
</file>

<file path=ppt/slides/_rels/slide52.xml.rels><?xml version="1.0" encoding="UTF-8" standalone="yes"?>
<Relationships xmlns="http://schemas.openxmlformats.org/package/2006/relationships"><Relationship Id="rId3" Type="http://schemas.openxmlformats.org/officeDocument/2006/relationships/image" Target="../media/image57.jpeg"/><Relationship Id="rId4" Type="http://schemas.openxmlformats.org/officeDocument/2006/relationships/image" Target="../media/image58.jpe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9.tif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vizwiz.blogspot.com/2012/10/stacked-area-chart-vs-line-chart-great.html?m=1"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NULL"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5.xml"/><Relationship Id="rId3" Type="http://schemas.openxmlformats.org/officeDocument/2006/relationships/chart" Target="../charts/char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mp"/></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Agile Metrics – Beyond Velocity and </a:t>
            </a:r>
            <a:r>
              <a:rPr lang="en-US" dirty="0" err="1" smtClean="0"/>
              <a:t>Burndowns</a:t>
            </a:r>
            <a:r>
              <a:rPr lang="en-US" dirty="0" smtClean="0"/>
              <a:t> onto Data Driven Coaching</a:t>
            </a:r>
            <a:endParaRPr lang="en-US" dirty="0"/>
          </a:p>
        </p:txBody>
      </p:sp>
      <p:sp>
        <p:nvSpPr>
          <p:cNvPr id="3" name="Subtitle 2"/>
          <p:cNvSpPr>
            <a:spLocks noGrp="1"/>
          </p:cNvSpPr>
          <p:nvPr>
            <p:ph type="subTitle" idx="1"/>
          </p:nvPr>
        </p:nvSpPr>
        <p:spPr/>
        <p:txBody>
          <a:bodyPr/>
          <a:lstStyle/>
          <a:p>
            <a:r>
              <a:rPr lang="en-US" dirty="0" smtClean="0"/>
              <a:t>@</a:t>
            </a:r>
            <a:r>
              <a:rPr lang="en-US" dirty="0" err="1" smtClean="0"/>
              <a:t>t_magennis</a:t>
            </a:r>
            <a:endParaRPr lang="en-US" dirty="0" smtClean="0"/>
          </a:p>
          <a:p>
            <a:r>
              <a:rPr lang="en-US" dirty="0" err="1" smtClean="0"/>
              <a:t>Troy.magennis@FocusedObjective.com</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6850" y="4813300"/>
            <a:ext cx="3416300" cy="889000"/>
          </a:xfrm>
          <a:prstGeom prst="rect">
            <a:avLst/>
          </a:prstGeom>
        </p:spPr>
      </p:pic>
    </p:spTree>
    <p:extLst>
      <p:ext uri="{BB962C8B-B14F-4D97-AF65-F5344CB8AC3E}">
        <p14:creationId xmlns:p14="http://schemas.microsoft.com/office/powerpoint/2010/main" val="7577822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Balanced </a:t>
            </a:r>
            <a:r>
              <a:rPr lang="en-US" dirty="0" smtClean="0"/>
              <a:t>Metrics</a:t>
            </a:r>
            <a:endParaRPr lang="en-US" dirty="0"/>
          </a:p>
        </p:txBody>
      </p:sp>
      <p:pic>
        <p:nvPicPr>
          <p:cNvPr id="5" name="Shape 285"/>
          <p:cNvPicPr preferRelativeResize="0"/>
          <p:nvPr/>
        </p:nvPicPr>
        <p:blipFill rotWithShape="1">
          <a:blip r:embed="rId2"/>
          <a:srcRect t="14249"/>
          <a:stretch/>
        </p:blipFill>
        <p:spPr>
          <a:xfrm>
            <a:off x="507561" y="1406178"/>
            <a:ext cx="8111141" cy="5037396"/>
          </a:xfrm>
          <a:prstGeom prst="rect">
            <a:avLst/>
          </a:prstGeom>
        </p:spPr>
      </p:pic>
      <p:pic>
        <p:nvPicPr>
          <p:cNvPr id="13" name="Picture 4" descr="http://lkna.leankanban.com/wp-content/uploads/2014/01/Larry-Maccheron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4978" y="130063"/>
            <a:ext cx="1142048" cy="114204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92926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makes a good </a:t>
            </a:r>
            <a:r>
              <a:rPr lang="en-US" dirty="0" smtClean="0"/>
              <a:t>metric?</a:t>
            </a:r>
            <a:endParaRPr lang="en-US" dirty="0"/>
          </a:p>
        </p:txBody>
      </p:sp>
      <p:sp>
        <p:nvSpPr>
          <p:cNvPr id="3" name="Content Placeholder 2"/>
          <p:cNvSpPr>
            <a:spLocks noGrp="1"/>
          </p:cNvSpPr>
          <p:nvPr>
            <p:ph idx="1"/>
          </p:nvPr>
        </p:nvSpPr>
        <p:spPr/>
        <p:txBody>
          <a:bodyPr>
            <a:normAutofit lnSpcReduction="10000"/>
          </a:bodyPr>
          <a:lstStyle/>
          <a:p>
            <a:r>
              <a:rPr lang="en-US" b="1" dirty="0"/>
              <a:t>Is </a:t>
            </a:r>
            <a:r>
              <a:rPr lang="en-US" b="1" dirty="0" err="1"/>
              <a:t>relavent</a:t>
            </a:r>
            <a:r>
              <a:rPr lang="en-US" b="1" dirty="0"/>
              <a:t> to the team or individual </a:t>
            </a:r>
            <a:r>
              <a:rPr lang="en-US" dirty="0"/>
              <a:t>- personalized</a:t>
            </a:r>
          </a:p>
          <a:p>
            <a:pPr lvl="1"/>
            <a:r>
              <a:rPr lang="en-US" dirty="0"/>
              <a:t>To compare against others, and to see progress</a:t>
            </a:r>
          </a:p>
          <a:p>
            <a:r>
              <a:rPr lang="en-US" b="1" dirty="0"/>
              <a:t>Is within the teams ability to move </a:t>
            </a:r>
            <a:r>
              <a:rPr lang="en-US" dirty="0"/>
              <a:t>(or get moved)</a:t>
            </a:r>
          </a:p>
          <a:p>
            <a:pPr lvl="1"/>
            <a:r>
              <a:rPr lang="en-US" dirty="0"/>
              <a:t>Has value in being diagnostic</a:t>
            </a:r>
          </a:p>
          <a:p>
            <a:r>
              <a:rPr lang="en-US" b="1" dirty="0" smtClean="0"/>
              <a:t>Passively </a:t>
            </a:r>
            <a:r>
              <a:rPr lang="en-US" b="1" dirty="0" smtClean="0"/>
              <a:t>captured </a:t>
            </a:r>
            <a:r>
              <a:rPr lang="en-US" dirty="0" smtClean="0"/>
              <a:t>(low cost and effort)</a:t>
            </a:r>
          </a:p>
          <a:p>
            <a:pPr lvl="1"/>
            <a:r>
              <a:rPr lang="en-US" dirty="0" smtClean="0"/>
              <a:t>Look for cheapest correlated metric to a more costly metric where possible</a:t>
            </a:r>
          </a:p>
          <a:p>
            <a:r>
              <a:rPr lang="en-US" b="1" dirty="0" smtClean="0"/>
              <a:t>Balances another metric </a:t>
            </a:r>
            <a:r>
              <a:rPr lang="en-US" dirty="0" smtClean="0"/>
              <a:t>– demonstrates tradeoff and impacts</a:t>
            </a:r>
          </a:p>
          <a:p>
            <a:pPr lvl="1"/>
            <a:r>
              <a:rPr lang="en-US" dirty="0" smtClean="0"/>
              <a:t>Look for cheapest metric that will likely be negatively impacted by movement of another </a:t>
            </a:r>
            <a:r>
              <a:rPr lang="en-US" dirty="0" err="1" smtClean="0"/>
              <a:t>mentric</a:t>
            </a:r>
            <a:endParaRPr lang="en-US" dirty="0" smtClean="0"/>
          </a:p>
        </p:txBody>
      </p:sp>
    </p:spTree>
    <p:extLst>
      <p:ext uri="{BB962C8B-B14F-4D97-AF65-F5344CB8AC3E}">
        <p14:creationId xmlns:p14="http://schemas.microsoft.com/office/powerpoint/2010/main" val="13556963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012201" y="1780674"/>
            <a:ext cx="4711932" cy="3847207"/>
          </a:xfrm>
          <a:prstGeom prst="rect">
            <a:avLst/>
          </a:prstGeom>
          <a:noFill/>
        </p:spPr>
        <p:txBody>
          <a:bodyPr wrap="none" rtlCol="0">
            <a:spAutoFit/>
          </a:bodyPr>
          <a:lstStyle/>
          <a:p>
            <a:pPr algn="ctr"/>
            <a:r>
              <a:rPr lang="en-US" sz="6000" dirty="0" smtClean="0"/>
              <a:t>What?</a:t>
            </a:r>
          </a:p>
          <a:p>
            <a:pPr algn="ctr"/>
            <a:endParaRPr lang="en-US" sz="2400" dirty="0"/>
          </a:p>
          <a:p>
            <a:pPr algn="ctr"/>
            <a:r>
              <a:rPr lang="en-US" sz="6000" b="1" dirty="0" smtClean="0"/>
              <a:t>So What?</a:t>
            </a:r>
          </a:p>
          <a:p>
            <a:pPr algn="ctr"/>
            <a:endParaRPr lang="en-US" sz="2800" dirty="0"/>
          </a:p>
          <a:p>
            <a:pPr algn="ctr"/>
            <a:r>
              <a:rPr lang="en-US" sz="7200" b="1" u="sng" dirty="0" smtClean="0"/>
              <a:t>Now What?</a:t>
            </a:r>
            <a:endParaRPr lang="en-US" sz="7200" b="1" u="sng" dirty="0"/>
          </a:p>
        </p:txBody>
      </p:sp>
    </p:spTree>
    <p:extLst>
      <p:ext uri="{BB962C8B-B14F-4D97-AF65-F5344CB8AC3E}">
        <p14:creationId xmlns:p14="http://schemas.microsoft.com/office/powerpoint/2010/main" val="2140904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dissolv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dissolve">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 of coaching </a:t>
            </a:r>
            <a:r>
              <a:rPr lang="en-US" dirty="0" smtClean="0"/>
              <a:t>dashboards</a:t>
            </a:r>
            <a:endParaRPr lang="en-US" dirty="0"/>
          </a:p>
        </p:txBody>
      </p:sp>
      <p:sp>
        <p:nvSpPr>
          <p:cNvPr id="3" name="Content Placeholder 2"/>
          <p:cNvSpPr>
            <a:spLocks noGrp="1"/>
          </p:cNvSpPr>
          <p:nvPr>
            <p:ph idx="1"/>
          </p:nvPr>
        </p:nvSpPr>
        <p:spPr/>
        <p:txBody>
          <a:bodyPr>
            <a:normAutofit lnSpcReduction="10000"/>
          </a:bodyPr>
          <a:lstStyle/>
          <a:p>
            <a:r>
              <a:rPr lang="en-US" dirty="0" smtClean="0"/>
              <a:t>Improvement – what to change</a:t>
            </a:r>
            <a:endParaRPr lang="en-US" dirty="0" smtClean="0"/>
          </a:p>
          <a:p>
            <a:pPr lvl="1"/>
            <a:r>
              <a:rPr lang="en-US" dirty="0" smtClean="0"/>
              <a:t>To help </a:t>
            </a:r>
            <a:r>
              <a:rPr lang="en-US" u="sng" dirty="0" smtClean="0"/>
              <a:t>teams</a:t>
            </a:r>
            <a:r>
              <a:rPr lang="en-US" dirty="0" smtClean="0"/>
              <a:t> identify their weakest area comparable to </a:t>
            </a:r>
            <a:r>
              <a:rPr lang="en-US" dirty="0" smtClean="0"/>
              <a:t>other teams in similar circumstances</a:t>
            </a:r>
            <a:endParaRPr lang="en-US" dirty="0" smtClean="0"/>
          </a:p>
          <a:p>
            <a:pPr lvl="1"/>
            <a:r>
              <a:rPr lang="en-US" dirty="0" smtClean="0"/>
              <a:t>To </a:t>
            </a:r>
            <a:r>
              <a:rPr lang="en-US" dirty="0" smtClean="0"/>
              <a:t>confirm improvement </a:t>
            </a:r>
            <a:r>
              <a:rPr lang="en-US" dirty="0" smtClean="0"/>
              <a:t>has been achieved </a:t>
            </a:r>
            <a:r>
              <a:rPr lang="en-US" dirty="0" smtClean="0"/>
              <a:t>after a </a:t>
            </a:r>
            <a:r>
              <a:rPr lang="en-US" dirty="0" smtClean="0"/>
              <a:t>process </a:t>
            </a:r>
            <a:r>
              <a:rPr lang="en-US" dirty="0" smtClean="0"/>
              <a:t>change experiment</a:t>
            </a:r>
            <a:endParaRPr lang="en-US" dirty="0" smtClean="0"/>
          </a:p>
          <a:p>
            <a:pPr lvl="1"/>
            <a:r>
              <a:rPr lang="en-US" dirty="0" smtClean="0"/>
              <a:t>To identify what was </a:t>
            </a:r>
            <a:r>
              <a:rPr lang="en-US" u="sng" dirty="0" smtClean="0"/>
              <a:t>traded</a:t>
            </a:r>
            <a:r>
              <a:rPr lang="en-US" dirty="0" smtClean="0"/>
              <a:t> to achieve that improvement</a:t>
            </a:r>
          </a:p>
          <a:p>
            <a:r>
              <a:rPr lang="en-US" dirty="0" smtClean="0"/>
              <a:t>Avoidance – what to watch (sense)</a:t>
            </a:r>
          </a:p>
          <a:p>
            <a:pPr lvl="1"/>
            <a:r>
              <a:rPr lang="en-US" dirty="0" smtClean="0"/>
              <a:t>To identify what internal team factors most disrupt team momentum</a:t>
            </a:r>
          </a:p>
          <a:p>
            <a:pPr lvl="1"/>
            <a:r>
              <a:rPr lang="en-US" dirty="0" smtClean="0"/>
              <a:t>To </a:t>
            </a:r>
            <a:r>
              <a:rPr lang="en-US" dirty="0" smtClean="0"/>
              <a:t>identify what external factors most disrupt team momentum</a:t>
            </a:r>
            <a:endParaRPr lang="en-US" dirty="0"/>
          </a:p>
        </p:txBody>
      </p:sp>
    </p:spTree>
    <p:extLst>
      <p:ext uri="{BB962C8B-B14F-4D97-AF65-F5344CB8AC3E}">
        <p14:creationId xmlns:p14="http://schemas.microsoft.com/office/powerpoint/2010/main" val="182587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“My Team” Diagnostics Coaching Dashboard</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5966115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SDPI Dimensions</a:t>
            </a:r>
            <a:endParaRPr lang="en-US" dirty="0"/>
          </a:p>
        </p:txBody>
      </p:sp>
      <p:sp>
        <p:nvSpPr>
          <p:cNvPr id="5" name="Content Placeholder 4"/>
          <p:cNvSpPr>
            <a:spLocks noGrp="1"/>
          </p:cNvSpPr>
          <p:nvPr>
            <p:ph idx="1"/>
          </p:nvPr>
        </p:nvSpPr>
        <p:spPr>
          <a:xfrm>
            <a:off x="342900" y="1825625"/>
            <a:ext cx="8172450" cy="4351338"/>
          </a:xfrm>
        </p:spPr>
        <p:txBody>
          <a:bodyPr/>
          <a:lstStyle/>
          <a:p>
            <a:r>
              <a:rPr lang="en-US" dirty="0"/>
              <a:t>Productivity = </a:t>
            </a:r>
            <a:r>
              <a:rPr lang="en-US" dirty="0" smtClean="0"/>
              <a:t>throughput </a:t>
            </a:r>
            <a:r>
              <a:rPr lang="en-US" dirty="0" err="1" smtClean="0"/>
              <a:t>avg</a:t>
            </a:r>
            <a:r>
              <a:rPr lang="en-US" dirty="0" smtClean="0"/>
              <a:t> / team size</a:t>
            </a:r>
            <a:endParaRPr lang="en-US" dirty="0"/>
          </a:p>
          <a:p>
            <a:r>
              <a:rPr lang="en-US" dirty="0"/>
              <a:t>Predictability = variability of </a:t>
            </a:r>
            <a:r>
              <a:rPr lang="en-US" dirty="0" smtClean="0"/>
              <a:t>throughput / size</a:t>
            </a:r>
            <a:endParaRPr lang="en-US" dirty="0"/>
          </a:p>
          <a:p>
            <a:r>
              <a:rPr lang="en-US" dirty="0"/>
              <a:t>Responsiveness = time in process </a:t>
            </a:r>
            <a:r>
              <a:rPr lang="en-US" dirty="0" smtClean="0"/>
              <a:t>average</a:t>
            </a:r>
            <a:endParaRPr lang="en-US" dirty="0"/>
          </a:p>
          <a:p>
            <a:r>
              <a:rPr lang="en-US" dirty="0"/>
              <a:t>Quality = released </a:t>
            </a:r>
            <a:r>
              <a:rPr lang="en-US" dirty="0" smtClean="0"/>
              <a:t>defect density / throughput</a:t>
            </a:r>
            <a:endParaRPr lang="en-US" dirty="0"/>
          </a:p>
          <a:p>
            <a:pPr marL="0" indent="0">
              <a:buNone/>
            </a:pPr>
            <a:endParaRPr lang="en-US" dirty="0"/>
          </a:p>
        </p:txBody>
      </p:sp>
      <p:pic>
        <p:nvPicPr>
          <p:cNvPr id="3" name="Shape 333"/>
          <p:cNvPicPr preferRelativeResize="0"/>
          <p:nvPr/>
        </p:nvPicPr>
        <p:blipFill>
          <a:blip r:embed="rId2"/>
          <a:stretch>
            <a:fillRect/>
          </a:stretch>
        </p:blipFill>
        <p:spPr>
          <a:xfrm>
            <a:off x="1" y="3899515"/>
            <a:ext cx="9143999" cy="2720051"/>
          </a:xfrm>
          <a:prstGeom prst="rect">
            <a:avLst/>
          </a:prstGeom>
        </p:spPr>
      </p:pic>
      <p:pic>
        <p:nvPicPr>
          <p:cNvPr id="4" name="Shape 332"/>
          <p:cNvPicPr preferRelativeResize="0"/>
          <p:nvPr/>
        </p:nvPicPr>
        <p:blipFill>
          <a:blip r:embed="rId3"/>
          <a:stretch>
            <a:fillRect/>
          </a:stretch>
        </p:blipFill>
        <p:spPr>
          <a:xfrm>
            <a:off x="765048" y="1422646"/>
            <a:ext cx="4863726" cy="237531"/>
          </a:xfrm>
          <a:prstGeom prst="rect">
            <a:avLst/>
          </a:prstGeom>
        </p:spPr>
      </p:pic>
      <p:pic>
        <p:nvPicPr>
          <p:cNvPr id="7" name="Picture 6"/>
          <p:cNvPicPr>
            <a:picLocks noChangeAspect="1"/>
          </p:cNvPicPr>
          <p:nvPr/>
        </p:nvPicPr>
        <p:blipFill>
          <a:blip r:embed="rId4"/>
          <a:stretch>
            <a:fillRect/>
          </a:stretch>
        </p:blipFill>
        <p:spPr>
          <a:xfrm>
            <a:off x="7236775" y="15835"/>
            <a:ext cx="2029220" cy="1846257"/>
          </a:xfrm>
          <a:prstGeom prst="rect">
            <a:avLst/>
          </a:prstGeom>
        </p:spPr>
      </p:pic>
      <p:sp>
        <p:nvSpPr>
          <p:cNvPr id="9" name="Rectangle 8"/>
          <p:cNvSpPr/>
          <p:nvPr/>
        </p:nvSpPr>
        <p:spPr>
          <a:xfrm>
            <a:off x="7645400" y="1825625"/>
            <a:ext cx="1498600" cy="1954381"/>
          </a:xfrm>
          <a:prstGeom prst="rect">
            <a:avLst/>
          </a:prstGeom>
        </p:spPr>
        <p:txBody>
          <a:bodyPr wrap="square">
            <a:spAutoFit/>
          </a:bodyPr>
          <a:lstStyle/>
          <a:p>
            <a:r>
              <a:rPr lang="en-US" sz="1100" b="1" dirty="0"/>
              <a:t>The Software Development Performance Index </a:t>
            </a:r>
            <a:endParaRPr lang="en-US" sz="1100" dirty="0"/>
          </a:p>
          <a:p>
            <a:r>
              <a:rPr lang="en-US" sz="1100" dirty="0"/>
              <a:t>The SDPI framework includes a balanced set </a:t>
            </a:r>
            <a:r>
              <a:rPr lang="en-US" sz="1100" dirty="0" smtClean="0"/>
              <a:t>of outcome </a:t>
            </a:r>
            <a:r>
              <a:rPr lang="en-US" sz="1100" dirty="0"/>
              <a:t>measures. These fall along the dimensions </a:t>
            </a:r>
            <a:r>
              <a:rPr lang="en-US" sz="1100" dirty="0" smtClean="0"/>
              <a:t>of Responsiveness</a:t>
            </a:r>
            <a:r>
              <a:rPr lang="en-US" sz="1100" dirty="0"/>
              <a:t>, Quality, Productivity, Predictability, </a:t>
            </a:r>
            <a:r>
              <a:rPr lang="en-US" sz="1100" dirty="0" smtClean="0"/>
              <a:t>…</a:t>
            </a:r>
            <a:endParaRPr lang="en-US" sz="1100" dirty="0"/>
          </a:p>
        </p:txBody>
      </p:sp>
      <p:sp>
        <p:nvSpPr>
          <p:cNvPr id="11" name="TextBox 10"/>
          <p:cNvSpPr txBox="1"/>
          <p:nvPr/>
        </p:nvSpPr>
        <p:spPr>
          <a:xfrm>
            <a:off x="1" y="3949283"/>
            <a:ext cx="2703176" cy="369332"/>
          </a:xfrm>
          <a:prstGeom prst="rect">
            <a:avLst/>
          </a:prstGeom>
          <a:noFill/>
        </p:spPr>
        <p:txBody>
          <a:bodyPr wrap="none" rtlCol="0">
            <a:spAutoFit/>
          </a:bodyPr>
          <a:lstStyle/>
          <a:p>
            <a:r>
              <a:rPr lang="en-US" dirty="0" smtClean="0"/>
              <a:t>Example, team over time - </a:t>
            </a:r>
            <a:endParaRPr lang="en-US" dirty="0"/>
          </a:p>
        </p:txBody>
      </p:sp>
      <p:sp>
        <p:nvSpPr>
          <p:cNvPr id="12" name="TextBox 11"/>
          <p:cNvSpPr txBox="1"/>
          <p:nvPr/>
        </p:nvSpPr>
        <p:spPr>
          <a:xfrm>
            <a:off x="7236775" y="6347209"/>
            <a:ext cx="1838388" cy="369332"/>
          </a:xfrm>
          <a:prstGeom prst="rect">
            <a:avLst/>
          </a:prstGeom>
          <a:noFill/>
        </p:spPr>
        <p:txBody>
          <a:bodyPr wrap="none" rtlCol="0">
            <a:spAutoFit/>
          </a:bodyPr>
          <a:lstStyle/>
          <a:p>
            <a:r>
              <a:rPr lang="en-US" smtClean="0"/>
              <a:t>Source: Rally Dev.</a:t>
            </a:r>
            <a:endParaRPr lang="en-US"/>
          </a:p>
        </p:txBody>
      </p:sp>
    </p:spTree>
    <p:extLst>
      <p:ext uri="{BB962C8B-B14F-4D97-AF65-F5344CB8AC3E}">
        <p14:creationId xmlns:p14="http://schemas.microsoft.com/office/powerpoint/2010/main" val="17644598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851470" y="216853"/>
            <a:ext cx="4048690" cy="2705478"/>
          </a:xfrm>
          <a:prstGeom prst="rect">
            <a:avLst/>
          </a:prstGeom>
          <a:ln>
            <a:noFill/>
          </a:ln>
          <a:effectLst>
            <a:outerShdw blurRad="292100" dist="139700" dir="2700000" algn="tl" rotWithShape="0">
              <a:srgbClr val="333333">
                <a:alpha val="65000"/>
              </a:srgbClr>
            </a:outerShdw>
          </a:effectLst>
        </p:spPr>
      </p:pic>
      <p:sp>
        <p:nvSpPr>
          <p:cNvPr id="3" name="Title 2"/>
          <p:cNvSpPr>
            <a:spLocks noGrp="1"/>
          </p:cNvSpPr>
          <p:nvPr>
            <p:ph type="title"/>
          </p:nvPr>
        </p:nvSpPr>
        <p:spPr/>
        <p:txBody>
          <a:bodyPr/>
          <a:lstStyle/>
          <a:p>
            <a:r>
              <a:rPr lang="en-US" dirty="0" smtClean="0"/>
              <a:t>Quality</a:t>
            </a:r>
            <a:endParaRPr lang="en-US" dirty="0"/>
          </a:p>
        </p:txBody>
      </p:sp>
      <p:sp>
        <p:nvSpPr>
          <p:cNvPr id="4" name="Content Placeholder 3"/>
          <p:cNvSpPr>
            <a:spLocks noGrp="1"/>
          </p:cNvSpPr>
          <p:nvPr>
            <p:ph idx="1"/>
          </p:nvPr>
        </p:nvSpPr>
        <p:spPr>
          <a:xfrm>
            <a:off x="628650" y="1569592"/>
            <a:ext cx="8271510" cy="4989703"/>
          </a:xfrm>
        </p:spPr>
        <p:txBody>
          <a:bodyPr>
            <a:normAutofit/>
          </a:bodyPr>
          <a:lstStyle/>
          <a:p>
            <a:endParaRPr lang="en-US" b="1" dirty="0" smtClean="0"/>
          </a:p>
          <a:p>
            <a:endParaRPr lang="en-US" b="1" dirty="0" smtClean="0"/>
          </a:p>
          <a:p>
            <a:endParaRPr lang="en-US" b="1" dirty="0" smtClean="0"/>
          </a:p>
          <a:p>
            <a:endParaRPr lang="en-US" dirty="0" smtClean="0"/>
          </a:p>
          <a:p>
            <a:r>
              <a:rPr lang="en-US" dirty="0" smtClean="0"/>
              <a:t>Goal </a:t>
            </a:r>
            <a:r>
              <a:rPr lang="en-US" dirty="0" smtClean="0"/>
              <a:t>is to keep the teams within 10 days of </a:t>
            </a:r>
            <a:r>
              <a:rPr lang="en-US" dirty="0" smtClean="0"/>
              <a:t>releasable</a:t>
            </a:r>
          </a:p>
          <a:p>
            <a:r>
              <a:rPr lang="en-US" dirty="0" smtClean="0"/>
              <a:t>Forecast </a:t>
            </a:r>
            <a:r>
              <a:rPr lang="en-US" dirty="0" smtClean="0"/>
              <a:t>has to be personal for the team</a:t>
            </a:r>
          </a:p>
          <a:p>
            <a:r>
              <a:rPr lang="en-US" sz="2000" dirty="0" smtClean="0"/>
              <a:t>Days </a:t>
            </a:r>
            <a:r>
              <a:rPr lang="en-US" sz="2000" dirty="0"/>
              <a:t>= </a:t>
            </a:r>
            <a:r>
              <a:rPr lang="en-US" sz="2000" u="sng" dirty="0"/>
              <a:t>Open Bugs x </a:t>
            </a:r>
            <a:r>
              <a:rPr lang="en-US" sz="2000" u="sng" dirty="0" err="1"/>
              <a:t>Avg</a:t>
            </a:r>
            <a:r>
              <a:rPr lang="en-US" sz="2000" u="sng" dirty="0"/>
              <a:t>(recent cycle time samples)</a:t>
            </a:r>
            <a:r>
              <a:rPr lang="en-US" sz="2000" dirty="0"/>
              <a:t> 		Number of </a:t>
            </a:r>
            <a:r>
              <a:rPr lang="en-US" sz="2000" dirty="0" err="1"/>
              <a:t>Devs</a:t>
            </a:r>
            <a:r>
              <a:rPr lang="en-US" sz="2000" dirty="0"/>
              <a:t> on team</a:t>
            </a:r>
            <a:endParaRPr lang="en-US" sz="2000" dirty="0"/>
          </a:p>
        </p:txBody>
      </p:sp>
      <p:sp>
        <p:nvSpPr>
          <p:cNvPr id="5" name="Rectangle 4"/>
          <p:cNvSpPr/>
          <p:nvPr/>
        </p:nvSpPr>
        <p:spPr>
          <a:xfrm>
            <a:off x="628650" y="1377297"/>
            <a:ext cx="4222820" cy="1569660"/>
          </a:xfrm>
          <a:prstGeom prst="rect">
            <a:avLst/>
          </a:prstGeom>
        </p:spPr>
        <p:txBody>
          <a:bodyPr wrap="square">
            <a:spAutoFit/>
          </a:bodyPr>
          <a:lstStyle/>
          <a:p>
            <a:r>
              <a:rPr lang="en-US" sz="2400" b="1" dirty="0"/>
              <a:t>“If OUR entire TEAM did nothing else but fix bugs this sprint at our historical rate, we would </a:t>
            </a:r>
            <a:r>
              <a:rPr lang="en-US" sz="2400" b="1"/>
              <a:t>have </a:t>
            </a:r>
            <a:r>
              <a:rPr lang="en-US" sz="2400" b="1" smtClean="0"/>
              <a:t>x </a:t>
            </a:r>
            <a:r>
              <a:rPr lang="en-US" sz="2400" b="1" dirty="0"/>
              <a:t>days of work”</a:t>
            </a: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r="23537"/>
          <a:stretch/>
        </p:blipFill>
        <p:spPr>
          <a:xfrm>
            <a:off x="6732420" y="4996637"/>
            <a:ext cx="2271880" cy="1562658"/>
          </a:xfrm>
          <a:prstGeom prst="rect">
            <a:avLst/>
          </a:prstGeom>
        </p:spPr>
      </p:pic>
      <p:sp>
        <p:nvSpPr>
          <p:cNvPr id="7" name="TextBox 6"/>
          <p:cNvSpPr txBox="1"/>
          <p:nvPr/>
        </p:nvSpPr>
        <p:spPr>
          <a:xfrm>
            <a:off x="6711377" y="4627305"/>
            <a:ext cx="1156983" cy="369332"/>
          </a:xfrm>
          <a:prstGeom prst="rect">
            <a:avLst/>
          </a:prstGeom>
          <a:noFill/>
        </p:spPr>
        <p:txBody>
          <a:bodyPr wrap="none" rtlCol="0">
            <a:spAutoFit/>
          </a:bodyPr>
          <a:lstStyle/>
          <a:p>
            <a:r>
              <a:rPr lang="en-US" smtClean="0"/>
              <a:t>Replaced: </a:t>
            </a:r>
            <a:endParaRPr lang="en-US"/>
          </a:p>
        </p:txBody>
      </p:sp>
    </p:spTree>
    <p:extLst>
      <p:ext uri="{BB962C8B-B14F-4D97-AF65-F5344CB8AC3E}">
        <p14:creationId xmlns:p14="http://schemas.microsoft.com/office/powerpoint/2010/main" val="8776930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Responsiveness</a:t>
            </a:r>
            <a:endParaRPr lang="en-US" dirty="0"/>
          </a:p>
        </p:txBody>
      </p:sp>
      <p:sp>
        <p:nvSpPr>
          <p:cNvPr id="4" name="Content Placeholder 3"/>
          <p:cNvSpPr>
            <a:spLocks noGrp="1"/>
          </p:cNvSpPr>
          <p:nvPr>
            <p:ph idx="1"/>
          </p:nvPr>
        </p:nvSpPr>
        <p:spPr>
          <a:xfrm>
            <a:off x="628650" y="1690688"/>
            <a:ext cx="8039862" cy="4636959"/>
          </a:xfrm>
        </p:spPr>
        <p:txBody>
          <a:bodyPr>
            <a:normAutofit/>
          </a:bodyPr>
          <a:lstStyle/>
          <a:p>
            <a:endParaRPr lang="en-US" b="1" dirty="0" smtClean="0"/>
          </a:p>
          <a:p>
            <a:endParaRPr lang="en-US" b="1" dirty="0"/>
          </a:p>
          <a:p>
            <a:endParaRPr lang="en-US" b="1" dirty="0" smtClean="0"/>
          </a:p>
          <a:p>
            <a:r>
              <a:rPr lang="en-US" dirty="0" smtClean="0"/>
              <a:t>Average </a:t>
            </a:r>
            <a:r>
              <a:rPr lang="en-US" dirty="0" smtClean="0"/>
              <a:t>or median of the number of days between two dates for items closed within a </a:t>
            </a:r>
            <a:r>
              <a:rPr lang="en-US" dirty="0" smtClean="0"/>
              <a:t>period</a:t>
            </a:r>
            <a:endParaRPr lang="en-US" dirty="0" smtClean="0"/>
          </a:p>
          <a:p>
            <a:r>
              <a:rPr lang="en-US" dirty="0"/>
              <a:t>Cycle time or Lead time of ???</a:t>
            </a:r>
          </a:p>
          <a:p>
            <a:pPr lvl="1"/>
            <a:r>
              <a:rPr lang="en-US" dirty="0"/>
              <a:t>If reliable first touch date, use that</a:t>
            </a:r>
          </a:p>
          <a:p>
            <a:pPr lvl="1"/>
            <a:r>
              <a:rPr lang="en-US" dirty="0"/>
              <a:t>If just created date, then use P1 and P2 </a:t>
            </a:r>
            <a:r>
              <a:rPr lang="en-US" dirty="0" smtClean="0"/>
              <a:t>bug</a:t>
            </a:r>
            <a:endParaRPr lang="en-US" dirty="0"/>
          </a:p>
        </p:txBody>
      </p:sp>
      <p:pic>
        <p:nvPicPr>
          <p:cNvPr id="5" name="Picture 4"/>
          <p:cNvPicPr>
            <a:picLocks noChangeAspect="1"/>
          </p:cNvPicPr>
          <p:nvPr/>
        </p:nvPicPr>
        <p:blipFill>
          <a:blip r:embed="rId2"/>
          <a:stretch>
            <a:fillRect/>
          </a:stretch>
        </p:blipFill>
        <p:spPr>
          <a:xfrm>
            <a:off x="4324607" y="135824"/>
            <a:ext cx="4505954" cy="2762636"/>
          </a:xfrm>
          <a:prstGeom prst="rect">
            <a:avLst/>
          </a:prstGeom>
          <a:ln>
            <a:noFill/>
          </a:ln>
          <a:effectLst>
            <a:outerShdw blurRad="292100" dist="139700" dir="2700000" algn="tl" rotWithShape="0">
              <a:srgbClr val="333333">
                <a:alpha val="65000"/>
              </a:srgbClr>
            </a:outerShdw>
          </a:effectLst>
        </p:spPr>
      </p:pic>
      <p:sp>
        <p:nvSpPr>
          <p:cNvPr id="2" name="Rectangle 1"/>
          <p:cNvSpPr/>
          <p:nvPr/>
        </p:nvSpPr>
        <p:spPr>
          <a:xfrm>
            <a:off x="628650" y="1698131"/>
            <a:ext cx="3695957" cy="1200329"/>
          </a:xfrm>
          <a:prstGeom prst="rect">
            <a:avLst/>
          </a:prstGeom>
        </p:spPr>
        <p:txBody>
          <a:bodyPr wrap="square">
            <a:spAutoFit/>
          </a:bodyPr>
          <a:lstStyle/>
          <a:p>
            <a:r>
              <a:rPr lang="en-US" sz="2400" b="1" dirty="0"/>
              <a:t>“If something urgent comes along, how fast can we turn that around”</a:t>
            </a:r>
          </a:p>
        </p:txBody>
      </p:sp>
    </p:spTree>
    <p:extLst>
      <p:ext uri="{BB962C8B-B14F-4D97-AF65-F5344CB8AC3E}">
        <p14:creationId xmlns:p14="http://schemas.microsoft.com/office/powerpoint/2010/main" val="3221890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Completion Rate</a:t>
            </a:r>
            <a:endParaRPr lang="en-US" dirty="0"/>
          </a:p>
        </p:txBody>
      </p:sp>
      <p:sp>
        <p:nvSpPr>
          <p:cNvPr id="4" name="Content Placeholder 3"/>
          <p:cNvSpPr>
            <a:spLocks noGrp="1"/>
          </p:cNvSpPr>
          <p:nvPr>
            <p:ph idx="1"/>
          </p:nvPr>
        </p:nvSpPr>
        <p:spPr>
          <a:xfrm>
            <a:off x="628650" y="2264537"/>
            <a:ext cx="8210550" cy="4351338"/>
          </a:xfrm>
        </p:spPr>
        <p:txBody>
          <a:bodyPr>
            <a:normAutofit/>
          </a:bodyPr>
          <a:lstStyle/>
          <a:p>
            <a:endParaRPr lang="en-US" b="1" dirty="0" smtClean="0"/>
          </a:p>
          <a:p>
            <a:endParaRPr lang="en-US" b="1" dirty="0"/>
          </a:p>
          <a:p>
            <a:endParaRPr lang="en-US" dirty="0" smtClean="0"/>
          </a:p>
          <a:p>
            <a:r>
              <a:rPr lang="en-US" dirty="0" smtClean="0"/>
              <a:t>Team goal </a:t>
            </a:r>
            <a:r>
              <a:rPr lang="en-US" dirty="0" smtClean="0"/>
              <a:t>is to maximize number of COMPLETED items, not started items</a:t>
            </a:r>
          </a:p>
          <a:p>
            <a:r>
              <a:rPr lang="en-US" dirty="0" smtClean="0"/>
              <a:t>Count of items completed each </a:t>
            </a:r>
            <a:r>
              <a:rPr lang="en-US" dirty="0" smtClean="0"/>
              <a:t>period</a:t>
            </a:r>
            <a:endParaRPr lang="en-US" dirty="0" smtClean="0"/>
          </a:p>
          <a:p>
            <a:r>
              <a:rPr lang="en-US" dirty="0" smtClean="0"/>
              <a:t>Don’t </a:t>
            </a:r>
            <a:r>
              <a:rPr lang="en-US" dirty="0" smtClean="0"/>
              <a:t>celebrate bug throughput (as much)</a:t>
            </a:r>
          </a:p>
        </p:txBody>
      </p:sp>
      <p:pic>
        <p:nvPicPr>
          <p:cNvPr id="5" name="Picture 4"/>
          <p:cNvPicPr>
            <a:picLocks noChangeAspect="1"/>
          </p:cNvPicPr>
          <p:nvPr/>
        </p:nvPicPr>
        <p:blipFill>
          <a:blip r:embed="rId2"/>
          <a:stretch>
            <a:fillRect/>
          </a:stretch>
        </p:blipFill>
        <p:spPr>
          <a:xfrm>
            <a:off x="4942621" y="128371"/>
            <a:ext cx="4048690" cy="3124636"/>
          </a:xfrm>
          <a:prstGeom prst="rect">
            <a:avLst/>
          </a:prstGeom>
          <a:ln>
            <a:noFill/>
          </a:ln>
          <a:effectLst>
            <a:outerShdw blurRad="292100" dist="139700" dir="2700000" algn="tl" rotWithShape="0">
              <a:srgbClr val="333333">
                <a:alpha val="65000"/>
              </a:srgbClr>
            </a:outerShdw>
          </a:effectLst>
        </p:spPr>
      </p:pic>
      <p:sp>
        <p:nvSpPr>
          <p:cNvPr id="2" name="Rectangle 1"/>
          <p:cNvSpPr/>
          <p:nvPr/>
        </p:nvSpPr>
        <p:spPr>
          <a:xfrm>
            <a:off x="628650" y="1683347"/>
            <a:ext cx="4313971" cy="1569660"/>
          </a:xfrm>
          <a:prstGeom prst="rect">
            <a:avLst/>
          </a:prstGeom>
        </p:spPr>
        <p:txBody>
          <a:bodyPr wrap="square">
            <a:spAutoFit/>
          </a:bodyPr>
          <a:lstStyle/>
          <a:p>
            <a:r>
              <a:rPr lang="en-US" sz="2400" b="1" dirty="0"/>
              <a:t>“What is holding us back on completing more. Lets discuss dependencies and blockers in the retrospective”</a:t>
            </a:r>
          </a:p>
        </p:txBody>
      </p:sp>
    </p:spTree>
    <p:extLst>
      <p:ext uri="{BB962C8B-B14F-4D97-AF65-F5344CB8AC3E}">
        <p14:creationId xmlns:p14="http://schemas.microsoft.com/office/powerpoint/2010/main" val="12245682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Predictability</a:t>
            </a:r>
            <a:endParaRPr lang="en-US" dirty="0"/>
          </a:p>
        </p:txBody>
      </p:sp>
      <p:sp>
        <p:nvSpPr>
          <p:cNvPr id="4" name="Content Placeholder 3"/>
          <p:cNvSpPr>
            <a:spLocks noGrp="1"/>
          </p:cNvSpPr>
          <p:nvPr>
            <p:ph idx="1"/>
          </p:nvPr>
        </p:nvSpPr>
        <p:spPr>
          <a:xfrm>
            <a:off x="628650" y="2032889"/>
            <a:ext cx="8259318" cy="4351338"/>
          </a:xfrm>
        </p:spPr>
        <p:txBody>
          <a:bodyPr>
            <a:normAutofit/>
          </a:bodyPr>
          <a:lstStyle/>
          <a:p>
            <a:endParaRPr lang="en-US" dirty="0" smtClean="0"/>
          </a:p>
          <a:p>
            <a:endParaRPr lang="en-US" dirty="0"/>
          </a:p>
          <a:p>
            <a:endParaRPr lang="en-US" dirty="0" smtClean="0"/>
          </a:p>
          <a:p>
            <a:endParaRPr lang="en-US" dirty="0" smtClean="0"/>
          </a:p>
          <a:p>
            <a:r>
              <a:rPr lang="en-US" dirty="0" smtClean="0"/>
              <a:t>How </a:t>
            </a:r>
            <a:r>
              <a:rPr lang="en-US" dirty="0" smtClean="0"/>
              <a:t>much variation there is each week in throughput, normalized by “team size” in a rough way</a:t>
            </a:r>
          </a:p>
          <a:p>
            <a:r>
              <a:rPr lang="en-US" dirty="0" smtClean="0"/>
              <a:t>Coefficient of Variation = Mean/SD</a:t>
            </a:r>
          </a:p>
          <a:p>
            <a:endParaRPr lang="en-US" dirty="0" smtClean="0"/>
          </a:p>
        </p:txBody>
      </p:sp>
      <p:pic>
        <p:nvPicPr>
          <p:cNvPr id="2" name="Picture 1"/>
          <p:cNvPicPr>
            <a:picLocks noChangeAspect="1"/>
          </p:cNvPicPr>
          <p:nvPr/>
        </p:nvPicPr>
        <p:blipFill>
          <a:blip r:embed="rId2"/>
          <a:stretch>
            <a:fillRect/>
          </a:stretch>
        </p:blipFill>
        <p:spPr>
          <a:xfrm>
            <a:off x="4479798" y="114081"/>
            <a:ext cx="4525006" cy="3153215"/>
          </a:xfrm>
          <a:prstGeom prst="rect">
            <a:avLst/>
          </a:prstGeom>
          <a:ln>
            <a:noFill/>
          </a:ln>
          <a:effectLst>
            <a:outerShdw blurRad="292100" dist="139700" dir="2700000" algn="tl" rotWithShape="0">
              <a:srgbClr val="333333">
                <a:alpha val="65000"/>
              </a:srgbClr>
            </a:outerShdw>
          </a:effectLst>
        </p:spPr>
      </p:pic>
      <p:sp>
        <p:nvSpPr>
          <p:cNvPr id="5" name="Rectangle 4"/>
          <p:cNvSpPr/>
          <p:nvPr/>
        </p:nvSpPr>
        <p:spPr>
          <a:xfrm>
            <a:off x="673989" y="2436299"/>
            <a:ext cx="3760470" cy="830997"/>
          </a:xfrm>
          <a:prstGeom prst="rect">
            <a:avLst/>
          </a:prstGeom>
        </p:spPr>
        <p:txBody>
          <a:bodyPr wrap="square">
            <a:spAutoFit/>
          </a:bodyPr>
          <a:lstStyle/>
          <a:p>
            <a:r>
              <a:rPr lang="en-US" sz="2400" b="1" dirty="0" smtClean="0"/>
              <a:t>“How consistently do we deliver value?”</a:t>
            </a:r>
            <a:endParaRPr lang="en-US" sz="2400" b="1" dirty="0"/>
          </a:p>
        </p:txBody>
      </p:sp>
    </p:spTree>
    <p:extLst>
      <p:ext uri="{BB962C8B-B14F-4D97-AF65-F5344CB8AC3E}">
        <p14:creationId xmlns:p14="http://schemas.microsoft.com/office/powerpoint/2010/main" val="19827213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9144000" cy="6852824"/>
          </a:xfrm>
          <a:prstGeom prst="rect">
            <a:avLst/>
          </a:prstGeom>
        </p:spPr>
      </p:pic>
    </p:spTree>
    <p:extLst>
      <p:ext uri="{BB962C8B-B14F-4D97-AF65-F5344CB8AC3E}">
        <p14:creationId xmlns:p14="http://schemas.microsoft.com/office/powerpoint/2010/main" val="9978568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21384" y="0"/>
            <a:ext cx="8451117" cy="67351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7558896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Sure, but what data did you need?</a:t>
            </a:r>
            <a:endParaRPr lang="en-US" dirty="0"/>
          </a:p>
        </p:txBody>
      </p:sp>
      <p:sp>
        <p:nvSpPr>
          <p:cNvPr id="3" name="Content Placeholder 2"/>
          <p:cNvSpPr>
            <a:spLocks noGrp="1"/>
          </p:cNvSpPr>
          <p:nvPr>
            <p:ph idx="1"/>
          </p:nvPr>
        </p:nvSpPr>
        <p:spPr/>
        <p:txBody>
          <a:bodyPr/>
          <a:lstStyle/>
          <a:p>
            <a:r>
              <a:rPr lang="en-US" dirty="0" smtClean="0"/>
              <a:t>Date started (committed to do)</a:t>
            </a:r>
          </a:p>
          <a:p>
            <a:r>
              <a:rPr lang="en-US" dirty="0" smtClean="0"/>
              <a:t>Date completed (in main </a:t>
            </a:r>
            <a:r>
              <a:rPr lang="en-US" dirty="0" err="1" smtClean="0"/>
              <a:t>brance</a:t>
            </a:r>
            <a:r>
              <a:rPr lang="en-US" dirty="0" smtClean="0"/>
              <a:t> and switched on)</a:t>
            </a:r>
          </a:p>
          <a:p>
            <a:r>
              <a:rPr lang="en-US" dirty="0" smtClean="0"/>
              <a:t>Story or Defect flag</a:t>
            </a:r>
          </a:p>
          <a:p>
            <a:r>
              <a:rPr lang="en-US" dirty="0" smtClean="0"/>
              <a:t>Who is doing the work (for team size)</a:t>
            </a:r>
            <a:endParaRPr lang="en-US" dirty="0"/>
          </a:p>
        </p:txBody>
      </p:sp>
    </p:spTree>
    <p:extLst>
      <p:ext uri="{BB962C8B-B14F-4D97-AF65-F5344CB8AC3E}">
        <p14:creationId xmlns:p14="http://schemas.microsoft.com/office/powerpoint/2010/main" val="2453343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My Team vs Similar Dashboard</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7851618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02720" y="0"/>
            <a:ext cx="8436481" cy="6723490"/>
          </a:xfrm>
          <a:prstGeom prst="rect">
            <a:avLst/>
          </a:prstGeom>
          <a:ln>
            <a:noFill/>
          </a:ln>
          <a:effectLst>
            <a:outerShdw blurRad="292100" dist="139700" dir="2700000" algn="tl" rotWithShape="0">
              <a:srgbClr val="333333">
                <a:alpha val="65000"/>
              </a:srgbClr>
            </a:outerShdw>
          </a:effectLst>
        </p:spPr>
      </p:pic>
      <p:sp>
        <p:nvSpPr>
          <p:cNvPr id="3" name="Rounded Rectangular Callout 2"/>
          <p:cNvSpPr/>
          <p:nvPr/>
        </p:nvSpPr>
        <p:spPr>
          <a:xfrm>
            <a:off x="1261110" y="1693545"/>
            <a:ext cx="1520190" cy="971550"/>
          </a:xfrm>
          <a:prstGeom prst="wedgeRoundRectCallout">
            <a:avLst>
              <a:gd name="adj1" fmla="val 63099"/>
              <a:gd name="adj2" fmla="val -1750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Coaching advice</a:t>
            </a:r>
            <a:endParaRPr lang="en-US" dirty="0"/>
          </a:p>
        </p:txBody>
      </p:sp>
      <p:sp>
        <p:nvSpPr>
          <p:cNvPr id="4" name="Rounded Rectangular Callout 3"/>
          <p:cNvSpPr/>
          <p:nvPr/>
        </p:nvSpPr>
        <p:spPr>
          <a:xfrm>
            <a:off x="663702" y="4208517"/>
            <a:ext cx="1520190" cy="971550"/>
          </a:xfrm>
          <a:prstGeom prst="wedgeRoundRectCallout">
            <a:avLst>
              <a:gd name="adj1" fmla="val -17101"/>
              <a:gd name="adj2" fmla="val 10924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Compare against others</a:t>
            </a:r>
            <a:endParaRPr lang="en-US" dirty="0"/>
          </a:p>
        </p:txBody>
      </p:sp>
      <p:sp>
        <p:nvSpPr>
          <p:cNvPr id="5" name="Rounded Rectangular Callout 4"/>
          <p:cNvSpPr/>
          <p:nvPr/>
        </p:nvSpPr>
        <p:spPr>
          <a:xfrm>
            <a:off x="4807458" y="1204722"/>
            <a:ext cx="1520190" cy="971550"/>
          </a:xfrm>
          <a:prstGeom prst="wedgeRoundRectCallout">
            <a:avLst>
              <a:gd name="adj1" fmla="val -59457"/>
              <a:gd name="adj2" fmla="val -2220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 Y-Axis!</a:t>
            </a:r>
          </a:p>
          <a:p>
            <a:pPr algn="ctr"/>
            <a:r>
              <a:rPr lang="en-US" dirty="0"/>
              <a:t>Trends NOT Measures</a:t>
            </a:r>
            <a:endParaRPr lang="en-US" dirty="0"/>
          </a:p>
        </p:txBody>
      </p:sp>
      <p:sp>
        <p:nvSpPr>
          <p:cNvPr id="6" name="Rounded Rectangular Callout 5"/>
          <p:cNvSpPr/>
          <p:nvPr/>
        </p:nvSpPr>
        <p:spPr>
          <a:xfrm>
            <a:off x="4807458" y="3964106"/>
            <a:ext cx="1520190" cy="971550"/>
          </a:xfrm>
          <a:prstGeom prst="wedgeRoundRectCallout">
            <a:avLst>
              <a:gd name="adj1" fmla="val 60844"/>
              <a:gd name="adj2" fmla="val -589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Still has value when noisy data…</a:t>
            </a:r>
            <a:endParaRPr lang="en-US" dirty="0"/>
          </a:p>
        </p:txBody>
      </p:sp>
    </p:spTree>
    <p:extLst>
      <p:ext uri="{BB962C8B-B14F-4D97-AF65-F5344CB8AC3E}">
        <p14:creationId xmlns:p14="http://schemas.microsoft.com/office/powerpoint/2010/main" val="1093491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38738" y="0"/>
            <a:ext cx="8334752" cy="6642416"/>
          </a:xfrm>
          <a:prstGeom prst="rect">
            <a:avLst/>
          </a:prstGeom>
          <a:ln>
            <a:noFill/>
          </a:ln>
          <a:effectLst>
            <a:outerShdw blurRad="292100" dist="139700" dir="2700000" algn="tl" rotWithShape="0">
              <a:srgbClr val="333333">
                <a:alpha val="65000"/>
              </a:srgbClr>
            </a:outerShdw>
          </a:effectLst>
        </p:spPr>
      </p:pic>
      <p:sp>
        <p:nvSpPr>
          <p:cNvPr id="3" name="Title 2"/>
          <p:cNvSpPr>
            <a:spLocks noGrp="1"/>
          </p:cNvSpPr>
          <p:nvPr>
            <p:ph type="title"/>
          </p:nvPr>
        </p:nvSpPr>
        <p:spPr/>
        <p:txBody>
          <a:bodyPr/>
          <a:lstStyle/>
          <a:p>
            <a:endParaRPr lang="en-US" dirty="0"/>
          </a:p>
        </p:txBody>
      </p:sp>
      <p:sp>
        <p:nvSpPr>
          <p:cNvPr id="4" name="Rounded Rectangular Callout 3"/>
          <p:cNvSpPr/>
          <p:nvPr/>
        </p:nvSpPr>
        <p:spPr>
          <a:xfrm>
            <a:off x="6313170" y="4258818"/>
            <a:ext cx="2011680" cy="77724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Parallel and better</a:t>
            </a:r>
            <a:endParaRPr lang="en-US" dirty="0"/>
          </a:p>
        </p:txBody>
      </p:sp>
      <p:sp>
        <p:nvSpPr>
          <p:cNvPr id="5" name="Rounded Rectangular Callout 4"/>
          <p:cNvSpPr/>
          <p:nvPr/>
        </p:nvSpPr>
        <p:spPr>
          <a:xfrm>
            <a:off x="6102096" y="1716628"/>
            <a:ext cx="2011680" cy="77724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Started worse, but corrected</a:t>
            </a:r>
            <a:endParaRPr lang="en-US" dirty="0"/>
          </a:p>
        </p:txBody>
      </p:sp>
      <p:sp>
        <p:nvSpPr>
          <p:cNvPr id="6" name="Rounded Rectangular Callout 5"/>
          <p:cNvSpPr/>
          <p:nvPr/>
        </p:nvSpPr>
        <p:spPr>
          <a:xfrm>
            <a:off x="1444754" y="4926330"/>
            <a:ext cx="2011680" cy="77724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Improving, against company trend</a:t>
            </a:r>
            <a:endParaRPr lang="en-US" dirty="0"/>
          </a:p>
        </p:txBody>
      </p:sp>
      <p:sp>
        <p:nvSpPr>
          <p:cNvPr id="7" name="TextBox 6"/>
          <p:cNvSpPr txBox="1"/>
          <p:nvPr/>
        </p:nvSpPr>
        <p:spPr>
          <a:xfrm rot="16200000">
            <a:off x="-287938" y="475488"/>
            <a:ext cx="1101776" cy="461665"/>
          </a:xfrm>
          <a:prstGeom prst="rect">
            <a:avLst/>
          </a:prstGeom>
          <a:noFill/>
        </p:spPr>
        <p:txBody>
          <a:bodyPr wrap="none" rtlCol="0">
            <a:spAutoFit/>
          </a:bodyPr>
          <a:lstStyle/>
          <a:p>
            <a:r>
              <a:rPr lang="en-US" sz="2400" dirty="0" smtClean="0"/>
              <a:t>Team A</a:t>
            </a:r>
            <a:endParaRPr lang="en-US" sz="2400" dirty="0"/>
          </a:p>
        </p:txBody>
      </p:sp>
    </p:spTree>
    <p:extLst>
      <p:ext uri="{BB962C8B-B14F-4D97-AF65-F5344CB8AC3E}">
        <p14:creationId xmlns:p14="http://schemas.microsoft.com/office/powerpoint/2010/main" val="1239456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10189" y="0"/>
            <a:ext cx="8433811" cy="6721362"/>
          </a:xfrm>
          <a:prstGeom prst="rect">
            <a:avLst/>
          </a:prstGeom>
          <a:ln>
            <a:noFill/>
          </a:ln>
          <a:effectLst>
            <a:outerShdw blurRad="292100" dist="139700" dir="2700000" algn="tl" rotWithShape="0">
              <a:srgbClr val="333333">
                <a:alpha val="65000"/>
              </a:srgbClr>
            </a:outerShdw>
          </a:effectLst>
        </p:spPr>
      </p:pic>
      <p:sp>
        <p:nvSpPr>
          <p:cNvPr id="3" name="Title 2"/>
          <p:cNvSpPr>
            <a:spLocks noGrp="1"/>
          </p:cNvSpPr>
          <p:nvPr>
            <p:ph type="title"/>
          </p:nvPr>
        </p:nvSpPr>
        <p:spPr/>
        <p:txBody>
          <a:bodyPr/>
          <a:lstStyle/>
          <a:p>
            <a:endParaRPr lang="en-US" dirty="0"/>
          </a:p>
        </p:txBody>
      </p:sp>
      <p:sp>
        <p:nvSpPr>
          <p:cNvPr id="4" name="Rounded Rectangular Callout 3"/>
          <p:cNvSpPr/>
          <p:nvPr/>
        </p:nvSpPr>
        <p:spPr>
          <a:xfrm>
            <a:off x="1446276" y="4339464"/>
            <a:ext cx="2011680" cy="77724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Better and with company trend</a:t>
            </a:r>
            <a:endParaRPr lang="en-US" dirty="0"/>
          </a:p>
        </p:txBody>
      </p:sp>
      <p:sp>
        <p:nvSpPr>
          <p:cNvPr id="5" name="Rounded Rectangular Callout 4"/>
          <p:cNvSpPr/>
          <p:nvPr/>
        </p:nvSpPr>
        <p:spPr>
          <a:xfrm>
            <a:off x="6438900" y="3950844"/>
            <a:ext cx="2430780" cy="77724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Oops. Still good, but trending adversely </a:t>
            </a:r>
            <a:endParaRPr lang="en-US" dirty="0"/>
          </a:p>
        </p:txBody>
      </p:sp>
      <p:sp>
        <p:nvSpPr>
          <p:cNvPr id="6" name="Rounded Rectangular Callout 5"/>
          <p:cNvSpPr/>
          <p:nvPr/>
        </p:nvSpPr>
        <p:spPr>
          <a:xfrm>
            <a:off x="5289042" y="1690689"/>
            <a:ext cx="2011680" cy="77724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Creeping up…</a:t>
            </a:r>
            <a:endParaRPr lang="en-US" dirty="0"/>
          </a:p>
        </p:txBody>
      </p:sp>
      <p:sp>
        <p:nvSpPr>
          <p:cNvPr id="7" name="TextBox 6"/>
          <p:cNvSpPr txBox="1"/>
          <p:nvPr/>
        </p:nvSpPr>
        <p:spPr>
          <a:xfrm rot="16200000">
            <a:off x="-287938" y="475488"/>
            <a:ext cx="1101776" cy="461665"/>
          </a:xfrm>
          <a:prstGeom prst="rect">
            <a:avLst/>
          </a:prstGeom>
          <a:noFill/>
        </p:spPr>
        <p:txBody>
          <a:bodyPr wrap="none" rtlCol="0">
            <a:spAutoFit/>
          </a:bodyPr>
          <a:lstStyle/>
          <a:p>
            <a:r>
              <a:rPr lang="en-US" sz="2400" dirty="0" smtClean="0"/>
              <a:t>Team B</a:t>
            </a:r>
            <a:endParaRPr lang="en-US" sz="2400" dirty="0"/>
          </a:p>
        </p:txBody>
      </p:sp>
    </p:spTree>
    <p:extLst>
      <p:ext uri="{BB962C8B-B14F-4D97-AF65-F5344CB8AC3E}">
        <p14:creationId xmlns:p14="http://schemas.microsoft.com/office/powerpoint/2010/main" val="953666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Explore the detail</a:t>
            </a:r>
            <a:endParaRPr lang="en-US" dirty="0"/>
          </a:p>
        </p:txBody>
      </p:sp>
      <p:sp>
        <p:nvSpPr>
          <p:cNvPr id="5" name="Text Placeholder 4"/>
          <p:cNvSpPr>
            <a:spLocks noGrp="1"/>
          </p:cNvSpPr>
          <p:nvPr>
            <p:ph type="body" idx="1"/>
          </p:nvPr>
        </p:nvSpPr>
        <p:spPr/>
        <p:txBody>
          <a:bodyPr/>
          <a:lstStyle/>
          <a:p>
            <a:r>
              <a:rPr lang="en-US" dirty="0" smtClean="0"/>
              <a:t>Make the data available for exploration….</a:t>
            </a:r>
            <a:endParaRPr lang="en-US" dirty="0"/>
          </a:p>
        </p:txBody>
      </p:sp>
    </p:spTree>
    <p:extLst>
      <p:ext uri="{BB962C8B-B14F-4D97-AF65-F5344CB8AC3E}">
        <p14:creationId xmlns:p14="http://schemas.microsoft.com/office/powerpoint/2010/main" val="8339993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Sure it looks good, but is it *useful</a:t>
            </a:r>
            <a:r>
              <a:rPr lang="en-US" dirty="0" smtClean="0"/>
              <a:t>*</a:t>
            </a:r>
            <a:endParaRPr lang="en-US" dirty="0"/>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9826" y="1902828"/>
            <a:ext cx="11145931" cy="3768430"/>
          </a:xfrm>
          <a:prstGeom prst="rect">
            <a:avLst/>
          </a:prstGeom>
        </p:spPr>
      </p:pic>
    </p:spTree>
    <p:extLst>
      <p:ext uri="{BB962C8B-B14F-4D97-AF65-F5344CB8AC3E}">
        <p14:creationId xmlns:p14="http://schemas.microsoft.com/office/powerpoint/2010/main" val="16771771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not just a simple column chart?</a:t>
            </a:r>
            <a:endParaRPr lang="en-US" dirty="0"/>
          </a:p>
        </p:txBody>
      </p:sp>
      <p:sp>
        <p:nvSpPr>
          <p:cNvPr id="9" name="Content Placeholder 8"/>
          <p:cNvSpPr>
            <a:spLocks noGrp="1"/>
          </p:cNvSpPr>
          <p:nvPr>
            <p:ph idx="1"/>
          </p:nvPr>
        </p:nvSpPr>
        <p:spPr>
          <a:xfrm>
            <a:off x="240632" y="1819073"/>
            <a:ext cx="4026568" cy="4351338"/>
          </a:xfrm>
        </p:spPr>
        <p:txBody>
          <a:bodyPr/>
          <a:lstStyle/>
          <a:p>
            <a:r>
              <a:rPr lang="en-US" dirty="0" smtClean="0"/>
              <a:t>Goals</a:t>
            </a:r>
          </a:p>
          <a:p>
            <a:pPr lvl="1"/>
            <a:r>
              <a:rPr lang="en-US" dirty="0" smtClean="0"/>
              <a:t>See WIP values by date</a:t>
            </a:r>
          </a:p>
          <a:p>
            <a:pPr lvl="1"/>
            <a:r>
              <a:rPr lang="en-US" dirty="0" smtClean="0"/>
              <a:t>See WIP trends over time</a:t>
            </a:r>
          </a:p>
          <a:p>
            <a:r>
              <a:rPr lang="en-US" dirty="0" smtClean="0"/>
              <a:t>Column chart for values</a:t>
            </a:r>
          </a:p>
          <a:p>
            <a:r>
              <a:rPr lang="en-US" dirty="0"/>
              <a:t>L</a:t>
            </a:r>
            <a:r>
              <a:rPr lang="en-US" dirty="0" smtClean="0"/>
              <a:t>ine chart for trends over time</a:t>
            </a:r>
          </a:p>
          <a:p>
            <a:endParaRPr lang="en-US" dirty="0"/>
          </a:p>
        </p:txBody>
      </p:sp>
      <p:graphicFrame>
        <p:nvGraphicFramePr>
          <p:cNvPr id="10" name="Content Placeholder 7"/>
          <p:cNvGraphicFramePr>
            <a:graphicFrameLocks/>
          </p:cNvGraphicFramePr>
          <p:nvPr>
            <p:extLst>
              <p:ext uri="{D42A27DB-BD31-4B8C-83A1-F6EECF244321}">
                <p14:modId xmlns:p14="http://schemas.microsoft.com/office/powerpoint/2010/main" val="1458936091"/>
              </p:ext>
            </p:extLst>
          </p:nvPr>
        </p:nvGraphicFramePr>
        <p:xfrm>
          <a:off x="4147223" y="1146536"/>
          <a:ext cx="5208431" cy="285155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ontent Placeholder 7"/>
          <p:cNvGraphicFramePr>
            <a:graphicFrameLocks/>
          </p:cNvGraphicFramePr>
          <p:nvPr>
            <p:extLst>
              <p:ext uri="{D42A27DB-BD31-4B8C-83A1-F6EECF244321}">
                <p14:modId xmlns:p14="http://schemas.microsoft.com/office/powerpoint/2010/main" val="2041358776"/>
              </p:ext>
            </p:extLst>
          </p:nvPr>
        </p:nvGraphicFramePr>
        <p:xfrm>
          <a:off x="4147223" y="4047862"/>
          <a:ext cx="5564746" cy="264385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55350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4020" y="485"/>
            <a:ext cx="7153285" cy="7932120"/>
          </a:xfrm>
        </p:spPr>
      </p:pic>
      <p:sp>
        <p:nvSpPr>
          <p:cNvPr id="3" name="TextBox 2"/>
          <p:cNvSpPr txBox="1"/>
          <p:nvPr/>
        </p:nvSpPr>
        <p:spPr>
          <a:xfrm>
            <a:off x="286098" y="3352800"/>
            <a:ext cx="340158" cy="461665"/>
          </a:xfrm>
          <a:prstGeom prst="rect">
            <a:avLst/>
          </a:prstGeom>
          <a:noFill/>
        </p:spPr>
        <p:txBody>
          <a:bodyPr wrap="none" rtlCol="0">
            <a:spAutoFit/>
          </a:bodyPr>
          <a:lstStyle/>
          <a:p>
            <a:r>
              <a:rPr lang="en-US" sz="2400" smtClean="0"/>
              <a:t>1</a:t>
            </a:r>
            <a:endParaRPr lang="en-US" sz="2400"/>
          </a:p>
        </p:txBody>
      </p:sp>
      <p:sp>
        <p:nvSpPr>
          <p:cNvPr id="5" name="TextBox 4"/>
          <p:cNvSpPr txBox="1"/>
          <p:nvPr/>
        </p:nvSpPr>
        <p:spPr>
          <a:xfrm>
            <a:off x="286098" y="570387"/>
            <a:ext cx="340158" cy="461665"/>
          </a:xfrm>
          <a:prstGeom prst="rect">
            <a:avLst/>
          </a:prstGeom>
          <a:noFill/>
        </p:spPr>
        <p:txBody>
          <a:bodyPr wrap="none" rtlCol="0">
            <a:spAutoFit/>
          </a:bodyPr>
          <a:lstStyle/>
          <a:p>
            <a:r>
              <a:rPr lang="en-US" sz="2400" dirty="0" smtClean="0"/>
              <a:t>2</a:t>
            </a:r>
            <a:endParaRPr lang="en-US" sz="2400" dirty="0"/>
          </a:p>
        </p:txBody>
      </p:sp>
      <p:sp>
        <p:nvSpPr>
          <p:cNvPr id="6" name="TextBox 5"/>
          <p:cNvSpPr txBox="1"/>
          <p:nvPr/>
        </p:nvSpPr>
        <p:spPr>
          <a:xfrm>
            <a:off x="300360" y="1817350"/>
            <a:ext cx="340158" cy="461665"/>
          </a:xfrm>
          <a:prstGeom prst="rect">
            <a:avLst/>
          </a:prstGeom>
          <a:noFill/>
        </p:spPr>
        <p:txBody>
          <a:bodyPr wrap="none" rtlCol="0">
            <a:spAutoFit/>
          </a:bodyPr>
          <a:lstStyle/>
          <a:p>
            <a:r>
              <a:rPr lang="en-US" sz="2400" dirty="0" smtClean="0"/>
              <a:t>2</a:t>
            </a:r>
            <a:endParaRPr lang="en-US" sz="2400" dirty="0"/>
          </a:p>
        </p:txBody>
      </p:sp>
      <p:sp>
        <p:nvSpPr>
          <p:cNvPr id="7" name="TextBox 6"/>
          <p:cNvSpPr txBox="1"/>
          <p:nvPr/>
        </p:nvSpPr>
        <p:spPr>
          <a:xfrm>
            <a:off x="300360" y="4443538"/>
            <a:ext cx="340158" cy="461665"/>
          </a:xfrm>
          <a:prstGeom prst="rect">
            <a:avLst/>
          </a:prstGeom>
          <a:noFill/>
        </p:spPr>
        <p:txBody>
          <a:bodyPr wrap="none" rtlCol="0">
            <a:spAutoFit/>
          </a:bodyPr>
          <a:lstStyle/>
          <a:p>
            <a:r>
              <a:rPr lang="en-US" sz="2400" dirty="0" smtClean="0"/>
              <a:t>3</a:t>
            </a:r>
            <a:endParaRPr lang="en-US" sz="2400" dirty="0"/>
          </a:p>
        </p:txBody>
      </p:sp>
      <p:sp>
        <p:nvSpPr>
          <p:cNvPr id="8" name="TextBox 7"/>
          <p:cNvSpPr txBox="1"/>
          <p:nvPr/>
        </p:nvSpPr>
        <p:spPr>
          <a:xfrm>
            <a:off x="292032" y="5748155"/>
            <a:ext cx="340158" cy="461665"/>
          </a:xfrm>
          <a:prstGeom prst="rect">
            <a:avLst/>
          </a:prstGeom>
          <a:noFill/>
        </p:spPr>
        <p:txBody>
          <a:bodyPr wrap="none" rtlCol="0">
            <a:spAutoFit/>
          </a:bodyPr>
          <a:lstStyle/>
          <a:p>
            <a:r>
              <a:rPr lang="en-US" sz="2400" dirty="0" smtClean="0"/>
              <a:t>3</a:t>
            </a:r>
            <a:endParaRPr lang="en-US" sz="2400" dirty="0"/>
          </a:p>
        </p:txBody>
      </p:sp>
    </p:spTree>
    <p:extLst>
      <p:ext uri="{BB962C8B-B14F-4D97-AF65-F5344CB8AC3E}">
        <p14:creationId xmlns:p14="http://schemas.microsoft.com/office/powerpoint/2010/main" val="1788928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dissolv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dissolve">
                                      <p:cBhvr>
                                        <p:cTn id="20" dur="500"/>
                                        <p:tgtEl>
                                          <p:spTgt spid="7"/>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dissolv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dirty="0"/>
          </a:p>
        </p:txBody>
      </p:sp>
      <p:sp>
        <p:nvSpPr>
          <p:cNvPr id="4" name="Content Placeholder 3"/>
          <p:cNvSpPr>
            <a:spLocks noGrp="1"/>
          </p:cNvSpPr>
          <p:nvPr>
            <p:ph idx="1"/>
          </p:nvPr>
        </p:nvSpPr>
        <p:spPr>
          <a:xfrm>
            <a:off x="457199" y="1520492"/>
            <a:ext cx="8462211" cy="4736758"/>
          </a:xfrm>
        </p:spPr>
        <p:txBody>
          <a:bodyPr>
            <a:normAutofit lnSpcReduction="10000"/>
          </a:bodyPr>
          <a:lstStyle/>
          <a:p>
            <a:endParaRPr lang="en-US" dirty="0" smtClean="0"/>
          </a:p>
          <a:p>
            <a:endParaRPr lang="en-US" dirty="0"/>
          </a:p>
          <a:p>
            <a:endParaRPr lang="en-US" dirty="0" smtClean="0"/>
          </a:p>
          <a:p>
            <a:endParaRPr lang="en-US" dirty="0"/>
          </a:p>
          <a:p>
            <a:endParaRPr lang="en-US" dirty="0" smtClean="0"/>
          </a:p>
          <a:p>
            <a:endParaRPr lang="en-US" dirty="0"/>
          </a:p>
          <a:p>
            <a:r>
              <a:rPr lang="en-US" dirty="0" smtClean="0"/>
              <a:t>Criteria for causality</a:t>
            </a:r>
          </a:p>
          <a:p>
            <a:pPr lvl="1"/>
            <a:r>
              <a:rPr lang="en-US" dirty="0" smtClean="0"/>
              <a:t>The cause precedes the effect in sequence</a:t>
            </a:r>
          </a:p>
          <a:p>
            <a:pPr lvl="1"/>
            <a:r>
              <a:rPr lang="en-US" dirty="0" smtClean="0"/>
              <a:t>The cause and effect are empirically correlated and have a plausible interaction</a:t>
            </a:r>
          </a:p>
          <a:p>
            <a:pPr lvl="1"/>
            <a:r>
              <a:rPr lang="en-US" dirty="0" smtClean="0"/>
              <a:t>not spurious (one off/inconsistent)</a:t>
            </a:r>
            <a:endParaRPr lang="en-US" dirty="0" smtClean="0"/>
          </a:p>
        </p:txBody>
      </p:sp>
      <p:sp>
        <p:nvSpPr>
          <p:cNvPr id="2" name="Slide Number Placeholder 1"/>
          <p:cNvSpPr>
            <a:spLocks noGrp="1"/>
          </p:cNvSpPr>
          <p:nvPr>
            <p:ph type="sldNum" sz="quarter" idx="12"/>
          </p:nvPr>
        </p:nvSpPr>
        <p:spPr/>
        <p:txBody>
          <a:bodyPr/>
          <a:lstStyle/>
          <a:p>
            <a:fld id="{5F8E5861-E65C-4BE8-8BCB-9B255B5A3C3D}" type="slidenum">
              <a:rPr lang="en-US" smtClean="0"/>
              <a:t>3</a:t>
            </a:fld>
            <a:endParaRPr lang="en-US" dirty="0"/>
          </a:p>
        </p:txBody>
      </p:sp>
      <p:sp>
        <p:nvSpPr>
          <p:cNvPr id="5" name="TextBox 4"/>
          <p:cNvSpPr txBox="1"/>
          <p:nvPr/>
        </p:nvSpPr>
        <p:spPr>
          <a:xfrm>
            <a:off x="1002632" y="6301959"/>
            <a:ext cx="4178516" cy="369332"/>
          </a:xfrm>
          <a:prstGeom prst="rect">
            <a:avLst/>
          </a:prstGeom>
          <a:noFill/>
        </p:spPr>
        <p:txBody>
          <a:bodyPr wrap="none" rtlCol="0">
            <a:spAutoFit/>
          </a:bodyPr>
          <a:lstStyle/>
          <a:p>
            <a:r>
              <a:rPr lang="en-US" dirty="0"/>
              <a:t>Sources: Kan,2003 pp80 and </a:t>
            </a:r>
            <a:r>
              <a:rPr lang="en-US" dirty="0" err="1"/>
              <a:t>Babbie</a:t>
            </a:r>
            <a:r>
              <a:rPr lang="en-US" dirty="0"/>
              <a:t>, 1986</a:t>
            </a:r>
          </a:p>
        </p:txBody>
      </p:sp>
      <p:pic>
        <p:nvPicPr>
          <p:cNvPr id="1026" name="Picture 2" descr="Correla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430" y="235970"/>
            <a:ext cx="9063140" cy="36529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1182237" y="3933580"/>
            <a:ext cx="6490771" cy="307777"/>
          </a:xfrm>
          <a:prstGeom prst="rect">
            <a:avLst/>
          </a:prstGeom>
        </p:spPr>
        <p:txBody>
          <a:bodyPr wrap="square">
            <a:spAutoFit/>
          </a:bodyPr>
          <a:lstStyle/>
          <a:p>
            <a:r>
              <a:rPr lang="en-US" sz="1400" cap="small" dirty="0">
                <a:solidFill>
                  <a:srgbClr val="000000"/>
                </a:solidFill>
                <a:latin typeface="Arial" panose="020B0604020202020204" pitchFamily="34" charset="0"/>
                <a:cs typeface="Arial" panose="020B0604020202020204" pitchFamily="34" charset="0"/>
                <a:hlinkClick r:id="rId3"/>
              </a:rPr>
              <a:t>(http://xkcd.com/552/</a:t>
            </a:r>
            <a:r>
              <a:rPr lang="en-US" sz="1400" cap="small" dirty="0">
                <a:solidFill>
                  <a:srgbClr val="000000"/>
                </a:solidFill>
                <a:latin typeface="Arial" panose="020B0604020202020204" pitchFamily="34" charset="0"/>
                <a:cs typeface="Arial" panose="020B0604020202020204" pitchFamily="34" charset="0"/>
              </a:rPr>
              <a:t>  </a:t>
            </a:r>
            <a:r>
              <a:rPr lang="en-US" sz="1400" cap="small" dirty="0">
                <a:hlinkClick r:id="rId4"/>
              </a:rPr>
              <a:t>Creative Commons Attribution-</a:t>
            </a:r>
            <a:r>
              <a:rPr lang="en-US" sz="1400" cap="small" dirty="0" err="1">
                <a:hlinkClick r:id="rId4"/>
              </a:rPr>
              <a:t>NonCommercial</a:t>
            </a:r>
            <a:r>
              <a:rPr lang="en-US" sz="1400" cap="small" dirty="0">
                <a:hlinkClick r:id="rId4"/>
              </a:rPr>
              <a:t> 2.5 License</a:t>
            </a:r>
            <a:r>
              <a:rPr lang="en-US" sz="1400" cap="small" dirty="0"/>
              <a:t>)</a:t>
            </a:r>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7843217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Sometimes: Simple is better</a:t>
            </a:r>
            <a:endParaRPr lang="en-US" dirty="0"/>
          </a:p>
        </p:txBody>
      </p:sp>
      <p:graphicFrame>
        <p:nvGraphicFramePr>
          <p:cNvPr id="3" name="Chart 2"/>
          <p:cNvGraphicFramePr>
            <a:graphicFrameLocks/>
          </p:cNvGraphicFramePr>
          <p:nvPr>
            <p:extLst/>
          </p:nvPr>
        </p:nvGraphicFramePr>
        <p:xfrm>
          <a:off x="885545" y="2057292"/>
          <a:ext cx="7372910" cy="4263122"/>
        </p:xfrm>
        <a:graphic>
          <a:graphicData uri="http://schemas.openxmlformats.org/drawingml/2006/chart">
            <c:chart xmlns:c="http://schemas.openxmlformats.org/drawingml/2006/chart" xmlns:r="http://schemas.openxmlformats.org/officeDocument/2006/relationships" r:id="rId2"/>
          </a:graphicData>
        </a:graphic>
      </p:graphicFrame>
      <p:sp>
        <p:nvSpPr>
          <p:cNvPr id="4" name="Rectangle 3"/>
          <p:cNvSpPr/>
          <p:nvPr/>
        </p:nvSpPr>
        <p:spPr>
          <a:xfrm>
            <a:off x="8032126" y="365126"/>
            <a:ext cx="2434107" cy="17772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Forecasting needs throughput by week. CFDs don’t really give you the values….</a:t>
            </a:r>
            <a:endParaRPr lang="en-US" dirty="0"/>
          </a:p>
        </p:txBody>
      </p:sp>
    </p:spTree>
    <p:extLst>
      <p:ext uri="{BB962C8B-B14F-4D97-AF65-F5344CB8AC3E}">
        <p14:creationId xmlns:p14="http://schemas.microsoft.com/office/powerpoint/2010/main" val="64279013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 we starting or finishing more per week?</a:t>
            </a:r>
            <a:endParaRPr lang="en-US" dirty="0"/>
          </a:p>
        </p:txBody>
      </p:sp>
      <p:graphicFrame>
        <p:nvGraphicFramePr>
          <p:cNvPr id="3" name="Chart 2"/>
          <p:cNvGraphicFramePr>
            <a:graphicFrameLocks/>
          </p:cNvGraphicFramePr>
          <p:nvPr>
            <p:extLst/>
          </p:nvPr>
        </p:nvGraphicFramePr>
        <p:xfrm>
          <a:off x="714977" y="1690689"/>
          <a:ext cx="7714046" cy="5143811"/>
        </p:xfrm>
        <a:graphic>
          <a:graphicData uri="http://schemas.openxmlformats.org/drawingml/2006/chart">
            <c:chart xmlns:c="http://schemas.openxmlformats.org/drawingml/2006/chart" xmlns:r="http://schemas.openxmlformats.org/officeDocument/2006/relationships" r:id="rId2"/>
          </a:graphicData>
        </a:graphic>
      </p:graphicFrame>
      <p:sp>
        <p:nvSpPr>
          <p:cNvPr id="4" name="Rectangle 3"/>
          <p:cNvSpPr/>
          <p:nvPr/>
        </p:nvSpPr>
        <p:spPr>
          <a:xfrm>
            <a:off x="3354946" y="4559300"/>
            <a:ext cx="2434107" cy="12553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its about incentivizing finishing rather than starting, perhaps this chart motivates</a:t>
            </a:r>
            <a:endParaRPr lang="en-US" dirty="0"/>
          </a:p>
        </p:txBody>
      </p:sp>
    </p:spTree>
    <p:extLst>
      <p:ext uri="{BB962C8B-B14F-4D97-AF65-F5344CB8AC3E}">
        <p14:creationId xmlns:p14="http://schemas.microsoft.com/office/powerpoint/2010/main" val="128451139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68255" y="0"/>
            <a:ext cx="8607490" cy="6858000"/>
          </a:xfrm>
          <a:prstGeom prst="rect">
            <a:avLst/>
          </a:prstGeom>
        </p:spPr>
      </p:pic>
    </p:spTree>
    <p:extLst>
      <p:ext uri="{BB962C8B-B14F-4D97-AF65-F5344CB8AC3E}">
        <p14:creationId xmlns:p14="http://schemas.microsoft.com/office/powerpoint/2010/main" val="42834860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69716" y="0"/>
            <a:ext cx="7941313" cy="6858000"/>
          </a:xfrm>
          <a:prstGeom prst="rect">
            <a:avLst/>
          </a:prstGeom>
        </p:spPr>
      </p:pic>
      <p:sp>
        <p:nvSpPr>
          <p:cNvPr id="6" name="Rounded Rectangular Callout 5"/>
          <p:cNvSpPr/>
          <p:nvPr/>
        </p:nvSpPr>
        <p:spPr>
          <a:xfrm>
            <a:off x="1752600" y="819788"/>
            <a:ext cx="2011680" cy="1236027"/>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Small Multiples – arrays </a:t>
            </a:r>
            <a:r>
              <a:rPr lang="en-US" smtClean="0"/>
              <a:t>of things vs things</a:t>
            </a:r>
            <a:endParaRPr lang="en-US" dirty="0"/>
          </a:p>
        </p:txBody>
      </p:sp>
    </p:spTree>
    <p:extLst>
      <p:ext uri="{BB962C8B-B14F-4D97-AF65-F5344CB8AC3E}">
        <p14:creationId xmlns:p14="http://schemas.microsoft.com/office/powerpoint/2010/main" val="1487815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9012" y="0"/>
            <a:ext cx="8491118" cy="6775954"/>
          </a:xfrm>
          <a:prstGeom prst="rect">
            <a:avLst/>
          </a:prstGeom>
          <a:ln>
            <a:noFill/>
          </a:ln>
          <a:effectLst>
            <a:outerShdw blurRad="292100" dist="139700" dir="2700000" algn="tl" rotWithShape="0">
              <a:srgbClr val="333333">
                <a:alpha val="65000"/>
              </a:srgbClr>
            </a:outerShdw>
          </a:effectLst>
        </p:spPr>
      </p:pic>
      <p:sp>
        <p:nvSpPr>
          <p:cNvPr id="3" name="Rounded Rectangular Callout 2"/>
          <p:cNvSpPr/>
          <p:nvPr/>
        </p:nvSpPr>
        <p:spPr>
          <a:xfrm>
            <a:off x="3314700" y="1541463"/>
            <a:ext cx="2011680" cy="77724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Central and green to celebrate</a:t>
            </a:r>
            <a:endParaRPr lang="en-US" dirty="0"/>
          </a:p>
        </p:txBody>
      </p:sp>
      <p:sp>
        <p:nvSpPr>
          <p:cNvPr id="4" name="Rounded Rectangular Callout 3"/>
          <p:cNvSpPr/>
          <p:nvPr/>
        </p:nvSpPr>
        <p:spPr>
          <a:xfrm>
            <a:off x="609600" y="1541463"/>
            <a:ext cx="2011680" cy="1236027"/>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Leftmost – important, and needs to stay small</a:t>
            </a:r>
            <a:endParaRPr lang="en-US" dirty="0"/>
          </a:p>
        </p:txBody>
      </p:sp>
      <p:sp>
        <p:nvSpPr>
          <p:cNvPr id="5" name="Rounded Rectangular Callout 4"/>
          <p:cNvSpPr/>
          <p:nvPr/>
        </p:nvSpPr>
        <p:spPr>
          <a:xfrm>
            <a:off x="6290310" y="1541462"/>
            <a:ext cx="2369820" cy="1236027"/>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Not teams fault, noisy reporting process (necessary)</a:t>
            </a:r>
            <a:endParaRPr lang="en-US" dirty="0"/>
          </a:p>
        </p:txBody>
      </p:sp>
    </p:spTree>
    <p:extLst>
      <p:ext uri="{BB962C8B-B14F-4D97-AF65-F5344CB8AC3E}">
        <p14:creationId xmlns:p14="http://schemas.microsoft.com/office/powerpoint/2010/main" val="449778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1673617" cy="6858000"/>
          </a:xfrm>
          <a:prstGeom prst="rect">
            <a:avLst/>
          </a:prstGeom>
        </p:spPr>
      </p:pic>
      <p:sp>
        <p:nvSpPr>
          <p:cNvPr id="3" name="Rounded Rectangular Callout 2"/>
          <p:cNvSpPr/>
          <p:nvPr/>
        </p:nvSpPr>
        <p:spPr>
          <a:xfrm>
            <a:off x="6094596" y="1692477"/>
            <a:ext cx="2011680" cy="77724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Interactivity invites exploration</a:t>
            </a:r>
            <a:endParaRPr lang="en-US" dirty="0"/>
          </a:p>
        </p:txBody>
      </p:sp>
      <p:sp>
        <p:nvSpPr>
          <p:cNvPr id="4" name="Rounded Rectangular Callout 3"/>
          <p:cNvSpPr/>
          <p:nvPr/>
        </p:nvSpPr>
        <p:spPr>
          <a:xfrm>
            <a:off x="2527255" y="1692477"/>
            <a:ext cx="3098870" cy="77724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Teams naturally sampled the dots and discussed improvements</a:t>
            </a:r>
            <a:endParaRPr lang="en-US" dirty="0"/>
          </a:p>
        </p:txBody>
      </p:sp>
    </p:spTree>
    <p:extLst>
      <p:ext uri="{BB962C8B-B14F-4D97-AF65-F5344CB8AC3E}">
        <p14:creationId xmlns:p14="http://schemas.microsoft.com/office/powerpoint/2010/main" val="281148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13361" y="-16245"/>
            <a:ext cx="8378190" cy="669745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7518922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Cycle time analysis</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00818342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Paper: Impact of Process on Cycle Time</a:t>
            </a:r>
            <a:endParaRPr lang="en-US" sz="3600" dirty="0"/>
          </a:p>
        </p:txBody>
      </p:sp>
      <p:sp>
        <p:nvSpPr>
          <p:cNvPr id="3" name="Content Placeholder 2"/>
          <p:cNvSpPr>
            <a:spLocks noGrp="1"/>
          </p:cNvSpPr>
          <p:nvPr>
            <p:ph idx="1"/>
          </p:nvPr>
        </p:nvSpPr>
        <p:spPr>
          <a:xfrm>
            <a:off x="628650" y="1825625"/>
            <a:ext cx="4596327" cy="4351338"/>
          </a:xfrm>
        </p:spPr>
        <p:txBody>
          <a:bodyPr>
            <a:normAutofit lnSpcReduction="10000"/>
          </a:bodyPr>
          <a:lstStyle/>
          <a:p>
            <a:pPr marL="0" indent="0">
              <a:buNone/>
            </a:pPr>
            <a:r>
              <a:rPr lang="en-US" sz="2400" dirty="0" smtClean="0"/>
              <a:t>“</a:t>
            </a:r>
            <a:r>
              <a:rPr lang="en-US" sz="2400" dirty="0"/>
              <a:t>IT executives initiate software development process methodology change with faith that it will lower development cost, decrease time-to-market and increase quality. Anecdotes and success stories from agile practitioners and vendors provide evidence that other companies have succeeded following a newly chosen doctrine. Quantitative evidence is scarcer than these stories, and when available, often unverifiable”</a:t>
            </a:r>
          </a:p>
          <a:p>
            <a:endParaRPr lang="en-US" dirty="0"/>
          </a:p>
        </p:txBody>
      </p:sp>
      <p:pic>
        <p:nvPicPr>
          <p:cNvPr id="4" name="Picture 3"/>
          <p:cNvPicPr>
            <a:picLocks noChangeAspect="1"/>
          </p:cNvPicPr>
          <p:nvPr/>
        </p:nvPicPr>
        <p:blipFill>
          <a:blip r:embed="rId2"/>
          <a:stretch>
            <a:fillRect/>
          </a:stretch>
        </p:blipFill>
        <p:spPr>
          <a:xfrm>
            <a:off x="5224977" y="1840010"/>
            <a:ext cx="3809246" cy="3318626"/>
          </a:xfrm>
          <a:prstGeom prst="rect">
            <a:avLst/>
          </a:prstGeom>
          <a:ln>
            <a:noFill/>
          </a:ln>
          <a:effectLst>
            <a:outerShdw blurRad="292100" dist="139700" dir="2700000" algn="tl" rotWithShape="0">
              <a:srgbClr val="333333">
                <a:alpha val="65000"/>
              </a:srgbClr>
            </a:outerShdw>
          </a:effectLst>
        </p:spPr>
      </p:pic>
      <p:sp>
        <p:nvSpPr>
          <p:cNvPr id="5" name="TextBox 4"/>
          <p:cNvSpPr txBox="1"/>
          <p:nvPr/>
        </p:nvSpPr>
        <p:spPr>
          <a:xfrm>
            <a:off x="311122" y="6326284"/>
            <a:ext cx="8521756" cy="461665"/>
          </a:xfrm>
          <a:prstGeom prst="rect">
            <a:avLst/>
          </a:prstGeom>
          <a:noFill/>
        </p:spPr>
        <p:txBody>
          <a:bodyPr wrap="none" rtlCol="0">
            <a:spAutoFit/>
          </a:bodyPr>
          <a:lstStyle/>
          <a:p>
            <a:r>
              <a:rPr lang="en-US" sz="2400" dirty="0">
                <a:hlinkClick r:id="rId3"/>
              </a:rPr>
              <a:t>http://</a:t>
            </a:r>
            <a:r>
              <a:rPr lang="en-US" sz="2400" dirty="0">
                <a:hlinkClick r:id="rId3"/>
              </a:rPr>
              <a:t>conferences.computer.org/hicss/2015/papers/7367f055.pdf</a:t>
            </a:r>
            <a:endParaRPr lang="en-US" sz="2400" dirty="0"/>
          </a:p>
        </p:txBody>
      </p:sp>
    </p:spTree>
    <p:extLst>
      <p:ext uri="{BB962C8B-B14F-4D97-AF65-F5344CB8AC3E}">
        <p14:creationId xmlns:p14="http://schemas.microsoft.com/office/powerpoint/2010/main" val="80659996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Where we are…</a:t>
            </a:r>
            <a:endParaRPr lang="en-US" dirty="0"/>
          </a:p>
        </p:txBody>
      </p:sp>
      <p:sp>
        <p:nvSpPr>
          <p:cNvPr id="5" name="Content Placeholder 4"/>
          <p:cNvSpPr>
            <a:spLocks noGrp="1"/>
          </p:cNvSpPr>
          <p:nvPr>
            <p:ph idx="1"/>
          </p:nvPr>
        </p:nvSpPr>
        <p:spPr/>
        <p:txBody>
          <a:bodyPr>
            <a:normAutofit lnSpcReduction="10000"/>
          </a:bodyPr>
          <a:lstStyle/>
          <a:p>
            <a:r>
              <a:rPr lang="en-US" dirty="0" smtClean="0"/>
              <a:t>Agile development process choice faith based</a:t>
            </a:r>
          </a:p>
          <a:p>
            <a:pPr lvl="1"/>
            <a:r>
              <a:rPr lang="en-US" dirty="0" smtClean="0"/>
              <a:t>Anecdotal (success stories), certification driven</a:t>
            </a:r>
          </a:p>
          <a:p>
            <a:r>
              <a:rPr lang="en-US" dirty="0" smtClean="0"/>
              <a:t>Verifiable quantitative evidence elusive</a:t>
            </a:r>
          </a:p>
          <a:p>
            <a:pPr lvl="1"/>
            <a:r>
              <a:rPr lang="en-US" dirty="0" smtClean="0"/>
              <a:t>Rarely controlled</a:t>
            </a:r>
          </a:p>
          <a:p>
            <a:pPr lvl="1"/>
            <a:r>
              <a:rPr lang="en-US" dirty="0" smtClean="0"/>
              <a:t>Un-balanced metrics – negative impacts not noted</a:t>
            </a:r>
          </a:p>
          <a:p>
            <a:r>
              <a:rPr lang="en-US" dirty="0" smtClean="0"/>
              <a:t>Metrics and techniques from 1970 &amp; 80’s</a:t>
            </a:r>
          </a:p>
          <a:p>
            <a:pPr lvl="1"/>
            <a:r>
              <a:rPr lang="en-US" u="sng" dirty="0" smtClean="0"/>
              <a:t>Hair styles changed more than management ideas</a:t>
            </a:r>
          </a:p>
          <a:p>
            <a:pPr lvl="1"/>
            <a:r>
              <a:rPr lang="en-US" dirty="0" smtClean="0"/>
              <a:t>Metrics &amp; statistics borrowed from manufacturing</a:t>
            </a:r>
          </a:p>
          <a:p>
            <a:pPr lvl="2"/>
            <a:r>
              <a:rPr lang="en-US" dirty="0" smtClean="0"/>
              <a:t>Deming, </a:t>
            </a:r>
            <a:r>
              <a:rPr lang="en-US" dirty="0" err="1" smtClean="0"/>
              <a:t>Goldratt</a:t>
            </a:r>
            <a:r>
              <a:rPr lang="en-US" dirty="0" smtClean="0"/>
              <a:t>, </a:t>
            </a:r>
            <a:r>
              <a:rPr lang="en-US" dirty="0" err="1" smtClean="0"/>
              <a:t>Shewhart</a:t>
            </a:r>
            <a:r>
              <a:rPr lang="en-US" dirty="0" smtClean="0"/>
              <a:t>, </a:t>
            </a:r>
            <a:r>
              <a:rPr lang="en-US" dirty="0" err="1" smtClean="0"/>
              <a:t>Poppendick</a:t>
            </a:r>
            <a:r>
              <a:rPr lang="en-US" dirty="0" smtClean="0"/>
              <a:t>(s)</a:t>
            </a:r>
          </a:p>
          <a:p>
            <a:pPr lvl="2"/>
            <a:r>
              <a:rPr lang="en-US" dirty="0" smtClean="0"/>
              <a:t>The problems isn’t that it was done</a:t>
            </a:r>
          </a:p>
          <a:p>
            <a:pPr lvl="3"/>
            <a:r>
              <a:rPr lang="en-US" dirty="0" smtClean="0"/>
              <a:t>its that we are still doing it!</a:t>
            </a:r>
            <a:endParaRPr lang="en-US" dirty="0"/>
          </a:p>
        </p:txBody>
      </p:sp>
      <p:sp>
        <p:nvSpPr>
          <p:cNvPr id="6" name="Slide Number Placeholder 5"/>
          <p:cNvSpPr>
            <a:spLocks noGrp="1"/>
          </p:cNvSpPr>
          <p:nvPr>
            <p:ph type="sldNum" sz="quarter" idx="12"/>
          </p:nvPr>
        </p:nvSpPr>
        <p:spPr/>
        <p:txBody>
          <a:bodyPr/>
          <a:lstStyle/>
          <a:p>
            <a:fld id="{5F8E5861-E65C-4BE8-8BCB-9B255B5A3C3D}" type="slidenum">
              <a:rPr lang="en-US" smtClean="0"/>
              <a:t>39</a:t>
            </a:fld>
            <a:endParaRPr lang="en-US" dirty="0"/>
          </a:p>
        </p:txBody>
      </p:sp>
      <p:sp>
        <p:nvSpPr>
          <p:cNvPr id="8" name="TextBox 7"/>
          <p:cNvSpPr txBox="1"/>
          <p:nvPr/>
        </p:nvSpPr>
        <p:spPr>
          <a:xfrm>
            <a:off x="2667000" y="6320137"/>
            <a:ext cx="3944028" cy="461665"/>
          </a:xfrm>
          <a:prstGeom prst="rect">
            <a:avLst/>
          </a:prstGeom>
          <a:noFill/>
        </p:spPr>
        <p:txBody>
          <a:bodyPr wrap="none" rtlCol="0">
            <a:spAutoFit/>
          </a:bodyPr>
          <a:lstStyle/>
          <a:p>
            <a:r>
              <a:rPr lang="en-US" sz="2400" b="1" dirty="0">
                <a:solidFill>
                  <a:schemeClr val="tx2"/>
                </a:solidFill>
              </a:rPr>
              <a:t>Paper: http://bit.ly/14eYFM2</a:t>
            </a:r>
          </a:p>
        </p:txBody>
      </p:sp>
    </p:spTree>
    <p:extLst>
      <p:ext uri="{BB962C8B-B14F-4D97-AF65-F5344CB8AC3E}">
        <p14:creationId xmlns:p14="http://schemas.microsoft.com/office/powerpoint/2010/main" val="160874785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fade">
                                      <p:cBhvr>
                                        <p:cTn id="13" dur="500"/>
                                        <p:tgtEl>
                                          <p:spTgt spid="5">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xEl>
                                              <p:pRg st="5" end="5"/>
                                            </p:txEl>
                                          </p:spTgt>
                                        </p:tgtEl>
                                        <p:attrNameLst>
                                          <p:attrName>style.visibility</p:attrName>
                                        </p:attrNameLst>
                                      </p:cBhvr>
                                      <p:to>
                                        <p:strVal val="visible"/>
                                      </p:to>
                                    </p:set>
                                    <p:animEffect transition="in" filter="fade">
                                      <p:cBhvr>
                                        <p:cTn id="18" dur="500"/>
                                        <p:tgtEl>
                                          <p:spTgt spid="5">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animEffect transition="in" filter="fade">
                                      <p:cBhvr>
                                        <p:cTn id="21" dur="500"/>
                                        <p:tgtEl>
                                          <p:spTgt spid="5">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7" end="7"/>
                                            </p:txEl>
                                          </p:spTgt>
                                        </p:tgtEl>
                                        <p:attrNameLst>
                                          <p:attrName>style.visibility</p:attrName>
                                        </p:attrNameLst>
                                      </p:cBhvr>
                                      <p:to>
                                        <p:strVal val="visible"/>
                                      </p:to>
                                    </p:set>
                                    <p:animEffect transition="in" filter="fade">
                                      <p:cBhvr>
                                        <p:cTn id="24" dur="500"/>
                                        <p:tgtEl>
                                          <p:spTgt spid="5">
                                            <p:txEl>
                                              <p:pRg st="7" end="7"/>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animEffect transition="in" filter="fade">
                                      <p:cBhvr>
                                        <p:cTn id="27" dur="500"/>
                                        <p:tgtEl>
                                          <p:spTgt spid="5">
                                            <p:txEl>
                                              <p:pRg st="8" end="8"/>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5">
                                            <p:txEl>
                                              <p:pRg st="9" end="9"/>
                                            </p:txEl>
                                          </p:spTgt>
                                        </p:tgtEl>
                                        <p:attrNameLst>
                                          <p:attrName>style.visibility</p:attrName>
                                        </p:attrNameLst>
                                      </p:cBhvr>
                                      <p:to>
                                        <p:strVal val="visible"/>
                                      </p:to>
                                    </p:set>
                                    <p:animEffect transition="in" filter="fade">
                                      <p:cBhvr>
                                        <p:cTn id="30" dur="500"/>
                                        <p:tgtEl>
                                          <p:spTgt spid="5">
                                            <p:txEl>
                                              <p:pRg st="9" end="9"/>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5">
                                            <p:txEl>
                                              <p:pRg st="10" end="10"/>
                                            </p:txEl>
                                          </p:spTgt>
                                        </p:tgtEl>
                                        <p:attrNameLst>
                                          <p:attrName>style.visibility</p:attrName>
                                        </p:attrNameLst>
                                      </p:cBhvr>
                                      <p:to>
                                        <p:strVal val="visible"/>
                                      </p:to>
                                    </p:set>
                                    <p:animEffect transition="in" filter="fade">
                                      <p:cBhvr>
                                        <p:cTn id="33" dur="500"/>
                                        <p:tgtEl>
                                          <p:spTgt spid="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F8E5861-E65C-4BE8-8BCB-9B255B5A3C3D}" type="slidenum">
              <a:rPr lang="en-US" smtClean="0"/>
              <a:t>4</a:t>
            </a:fld>
            <a:endParaRPr lang="en-US" dirty="0"/>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7969" y="15508"/>
            <a:ext cx="11931407" cy="7311884"/>
          </a:xfrm>
          <a:prstGeom prst="rect">
            <a:avLst/>
          </a:prstGeom>
        </p:spPr>
      </p:pic>
      <p:sp>
        <p:nvSpPr>
          <p:cNvPr id="4" name="Rectangle 3"/>
          <p:cNvSpPr/>
          <p:nvPr/>
        </p:nvSpPr>
        <p:spPr>
          <a:xfrm>
            <a:off x="2756253" y="1233626"/>
            <a:ext cx="4428392" cy="369332"/>
          </a:xfrm>
          <a:prstGeom prst="rect">
            <a:avLst/>
          </a:prstGeom>
        </p:spPr>
        <p:txBody>
          <a:bodyPr wrap="none">
            <a:spAutoFit/>
          </a:bodyPr>
          <a:lstStyle/>
          <a:p>
            <a:r>
              <a:rPr lang="en-US" dirty="0"/>
              <a:t>Spurious Correlations: http://tylervigen.com/</a:t>
            </a:r>
          </a:p>
        </p:txBody>
      </p:sp>
    </p:spTree>
    <p:extLst>
      <p:ext uri="{BB962C8B-B14F-4D97-AF65-F5344CB8AC3E}">
        <p14:creationId xmlns:p14="http://schemas.microsoft.com/office/powerpoint/2010/main" val="92808045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F8E5861-E65C-4BE8-8BCB-9B255B5A3C3D}" type="slidenum">
              <a:rPr lang="en-US" smtClean="0"/>
              <a:t>40</a:t>
            </a:fld>
            <a:endParaRPr lang="en-US"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750" y="523875"/>
            <a:ext cx="10477500" cy="581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4" descr="http://ecx.images-amazon.com/images/I/41530XW454L._SY344_BO1,204,203,200_.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6926" y="2093895"/>
            <a:ext cx="1014412" cy="1532693"/>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3962400" y="1143000"/>
            <a:ext cx="2819400" cy="738664"/>
          </a:xfrm>
          <a:prstGeom prst="rect">
            <a:avLst/>
          </a:prstGeom>
        </p:spPr>
        <p:txBody>
          <a:bodyPr wrap="square">
            <a:spAutoFit/>
          </a:bodyPr>
          <a:lstStyle/>
          <a:p>
            <a:pPr algn="r"/>
            <a:r>
              <a:rPr lang="en-US" sz="1400" dirty="0"/>
              <a:t>1997: Industrial Strength Software</a:t>
            </a:r>
          </a:p>
          <a:p>
            <a:pPr algn="r"/>
            <a:r>
              <a:rPr lang="en-US" sz="1400" dirty="0"/>
              <a:t>by </a:t>
            </a:r>
            <a:r>
              <a:rPr lang="en-US" sz="1400" dirty="0">
                <a:hlinkClick r:id="rId4"/>
              </a:rPr>
              <a:t>Lawrence H. Putnam</a:t>
            </a:r>
            <a:r>
              <a:rPr lang="en-US" sz="1400" dirty="0"/>
              <a:t> , </a:t>
            </a:r>
            <a:r>
              <a:rPr lang="en-US" sz="1400" dirty="0">
                <a:hlinkClick r:id="rId5"/>
              </a:rPr>
              <a:t>IEEE</a:t>
            </a:r>
            <a:r>
              <a:rPr lang="en-US" sz="1400" dirty="0"/>
              <a:t> , </a:t>
            </a:r>
            <a:r>
              <a:rPr lang="en-US" sz="1400" dirty="0">
                <a:hlinkClick r:id="rId6"/>
              </a:rPr>
              <a:t>Ware Myers</a:t>
            </a:r>
            <a:r>
              <a:rPr lang="en-US" sz="1400" dirty="0"/>
              <a:t> </a:t>
            </a:r>
          </a:p>
        </p:txBody>
      </p:sp>
      <p:pic>
        <p:nvPicPr>
          <p:cNvPr id="9" name="Picture 2" descr="http://ecx.images-amazon.com/images/I/5125MASX7SL._SY300_.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23537" y="2057400"/>
            <a:ext cx="1213503" cy="1569186"/>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nvSpPr>
        <p:spPr>
          <a:xfrm>
            <a:off x="6445469" y="1103295"/>
            <a:ext cx="2590800" cy="954107"/>
          </a:xfrm>
          <a:prstGeom prst="rect">
            <a:avLst/>
          </a:prstGeom>
        </p:spPr>
        <p:txBody>
          <a:bodyPr wrap="square">
            <a:spAutoFit/>
          </a:bodyPr>
          <a:lstStyle/>
          <a:p>
            <a:pPr algn="r"/>
            <a:r>
              <a:rPr lang="en-US" sz="1400" dirty="0"/>
              <a:t>2002: Metrics and Models in Software Quality Engineering (2nd Edition) [Hardcover]</a:t>
            </a:r>
          </a:p>
          <a:p>
            <a:pPr algn="r"/>
            <a:r>
              <a:rPr lang="en-US" sz="1400" dirty="0">
                <a:hlinkClick r:id="rId8"/>
              </a:rPr>
              <a:t>Stephen H. </a:t>
            </a:r>
            <a:r>
              <a:rPr lang="en-US" sz="1400" dirty="0" err="1">
                <a:hlinkClick r:id="rId8"/>
              </a:rPr>
              <a:t>Kan</a:t>
            </a:r>
            <a:r>
              <a:rPr lang="en-US" sz="1400" dirty="0"/>
              <a:t> (Author)</a:t>
            </a:r>
          </a:p>
        </p:txBody>
      </p:sp>
      <p:sp>
        <p:nvSpPr>
          <p:cNvPr id="12" name="TextBox 11"/>
          <p:cNvSpPr txBox="1"/>
          <p:nvPr/>
        </p:nvSpPr>
        <p:spPr>
          <a:xfrm>
            <a:off x="2667000" y="6320137"/>
            <a:ext cx="3944028" cy="461665"/>
          </a:xfrm>
          <a:prstGeom prst="rect">
            <a:avLst/>
          </a:prstGeom>
          <a:noFill/>
        </p:spPr>
        <p:txBody>
          <a:bodyPr wrap="none" rtlCol="0">
            <a:spAutoFit/>
          </a:bodyPr>
          <a:lstStyle/>
          <a:p>
            <a:r>
              <a:rPr lang="en-US" sz="2400" b="1" dirty="0">
                <a:solidFill>
                  <a:schemeClr val="tx2"/>
                </a:solidFill>
              </a:rPr>
              <a:t>Paper: http://bit.ly/14eYFM2</a:t>
            </a:r>
          </a:p>
        </p:txBody>
      </p:sp>
    </p:spTree>
    <p:extLst>
      <p:ext uri="{BB962C8B-B14F-4D97-AF65-F5344CB8AC3E}">
        <p14:creationId xmlns:p14="http://schemas.microsoft.com/office/powerpoint/2010/main" val="200547103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890" y="181931"/>
            <a:ext cx="8764223" cy="4534533"/>
          </a:xfrm>
          <a:prstGeom prst="rect">
            <a:avLst/>
          </a:prstGeom>
        </p:spPr>
      </p:pic>
      <p:sp>
        <p:nvSpPr>
          <p:cNvPr id="11" name="Rectangle 10"/>
          <p:cNvSpPr>
            <a:spLocks noChangeArrowheads="1"/>
          </p:cNvSpPr>
          <p:nvPr/>
        </p:nvSpPr>
        <p:spPr bwMode="auto">
          <a:xfrm>
            <a:off x="4267200" y="707233"/>
            <a:ext cx="4343400" cy="588169"/>
          </a:xfrm>
          <a:prstGeom prst="rect">
            <a:avLst/>
          </a:prstGeom>
          <a:noFill/>
          <a:ln w="9525">
            <a:noFill/>
            <a:miter lim="800000"/>
            <a:headEnd/>
            <a:tailEnd/>
          </a:ln>
          <a:effectLst/>
        </p:spPr>
        <p:txBody>
          <a:bodyPr/>
          <a:lstStyle/>
          <a:p>
            <a:pPr marL="342900" indent="-342900" algn="ctr">
              <a:spcBef>
                <a:spcPct val="20000"/>
              </a:spcBef>
              <a:buClr>
                <a:srgbClr val="F0A000"/>
              </a:buClr>
              <a:defRPr/>
            </a:pPr>
            <a:r>
              <a:rPr lang="en-US" sz="3200" b="1" kern="0" dirty="0">
                <a:solidFill>
                  <a:schemeClr val="tx1">
                    <a:lumMod val="65000"/>
                    <a:lumOff val="35000"/>
                  </a:schemeClr>
                </a:solidFill>
                <a:latin typeface="Segoe Print" pitchFamily="2" charset="0"/>
                <a:cs typeface="Arial" pitchFamily="34" charset="0"/>
              </a:rPr>
              <a:t>1970-1990’s</a:t>
            </a:r>
          </a:p>
          <a:p>
            <a:pPr marL="342900" indent="-342900" algn="ctr">
              <a:spcBef>
                <a:spcPct val="20000"/>
              </a:spcBef>
              <a:buClr>
                <a:srgbClr val="F0A000"/>
              </a:buClr>
              <a:defRPr/>
            </a:pPr>
            <a:r>
              <a:rPr lang="en-US" sz="3200" b="1" kern="0" dirty="0">
                <a:solidFill>
                  <a:schemeClr val="tx1">
                    <a:lumMod val="65000"/>
                    <a:lumOff val="35000"/>
                  </a:schemeClr>
                </a:solidFill>
                <a:latin typeface="Segoe Print" pitchFamily="2" charset="0"/>
                <a:cs typeface="Arial" pitchFamily="34" charset="0"/>
              </a:rPr>
              <a:t>Waterfall</a:t>
            </a:r>
          </a:p>
          <a:p>
            <a:pPr marL="342900" indent="-342900" algn="ctr">
              <a:spcBef>
                <a:spcPct val="20000"/>
              </a:spcBef>
              <a:buClr>
                <a:srgbClr val="F0A000"/>
              </a:buClr>
              <a:defRPr/>
            </a:pPr>
            <a:endParaRPr lang="en-US" sz="2000" b="1" kern="0" dirty="0">
              <a:solidFill>
                <a:schemeClr val="tx1">
                  <a:lumMod val="65000"/>
                  <a:lumOff val="35000"/>
                </a:schemeClr>
              </a:solidFill>
              <a:latin typeface="Segoe Print" pitchFamily="2" charset="0"/>
              <a:cs typeface="Arial" pitchFamily="34" charset="0"/>
            </a:endParaRPr>
          </a:p>
          <a:p>
            <a:pPr marL="342900" indent="-342900" algn="ctr">
              <a:spcBef>
                <a:spcPct val="20000"/>
              </a:spcBef>
              <a:buClr>
                <a:srgbClr val="F0A000"/>
              </a:buClr>
              <a:defRPr/>
            </a:pPr>
            <a:r>
              <a:rPr lang="en-US" sz="2000" b="1" kern="0" dirty="0">
                <a:solidFill>
                  <a:schemeClr val="tx1">
                    <a:lumMod val="65000"/>
                    <a:lumOff val="35000"/>
                  </a:schemeClr>
                </a:solidFill>
                <a:latin typeface="Segoe Print" pitchFamily="2" charset="0"/>
                <a:cs typeface="Arial" pitchFamily="34" charset="0"/>
              </a:rPr>
              <a:t>Rayleigh Distribution, </a:t>
            </a:r>
            <a:br>
              <a:rPr lang="en-US" sz="2000" b="1" kern="0" dirty="0">
                <a:solidFill>
                  <a:schemeClr val="tx1">
                    <a:lumMod val="65000"/>
                    <a:lumOff val="35000"/>
                  </a:schemeClr>
                </a:solidFill>
                <a:latin typeface="Segoe Print" pitchFamily="2" charset="0"/>
                <a:cs typeface="Arial" pitchFamily="34" charset="0"/>
              </a:rPr>
            </a:br>
            <a:r>
              <a:rPr lang="en-US" sz="2000" b="1" kern="0" dirty="0">
                <a:solidFill>
                  <a:schemeClr val="tx1">
                    <a:lumMod val="65000"/>
                    <a:lumOff val="35000"/>
                  </a:schemeClr>
                </a:solidFill>
                <a:latin typeface="Segoe Print" pitchFamily="2" charset="0"/>
                <a:cs typeface="Arial" pitchFamily="34" charset="0"/>
              </a:rPr>
              <a:t>Weibull shape parameter = 2</a:t>
            </a:r>
          </a:p>
        </p:txBody>
      </p:sp>
      <p:sp>
        <p:nvSpPr>
          <p:cNvPr id="5" name="Slide Number Placeholder 4"/>
          <p:cNvSpPr>
            <a:spLocks noGrp="1"/>
          </p:cNvSpPr>
          <p:nvPr>
            <p:ph type="sldNum" sz="quarter" idx="12"/>
          </p:nvPr>
        </p:nvSpPr>
        <p:spPr/>
        <p:txBody>
          <a:bodyPr/>
          <a:lstStyle/>
          <a:p>
            <a:fld id="{5F8E5861-E65C-4BE8-8BCB-9B255B5A3C3D}" type="slidenum">
              <a:rPr lang="en-US" smtClean="0"/>
              <a:t>41</a:t>
            </a:fld>
            <a:endParaRPr lang="en-US" dirty="0"/>
          </a:p>
        </p:txBody>
      </p:sp>
      <p:pic>
        <p:nvPicPr>
          <p:cNvPr id="9" name="Picture 8"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888" y="181931"/>
            <a:ext cx="8792802" cy="4553585"/>
          </a:xfrm>
          <a:prstGeom prst="rect">
            <a:avLst/>
          </a:prstGeom>
        </p:spPr>
      </p:pic>
      <p:sp>
        <p:nvSpPr>
          <p:cNvPr id="12" name="Rectangle 11"/>
          <p:cNvSpPr>
            <a:spLocks noChangeArrowheads="1"/>
          </p:cNvSpPr>
          <p:nvPr/>
        </p:nvSpPr>
        <p:spPr bwMode="auto">
          <a:xfrm>
            <a:off x="4419600" y="859633"/>
            <a:ext cx="4343400" cy="588169"/>
          </a:xfrm>
          <a:prstGeom prst="rect">
            <a:avLst/>
          </a:prstGeom>
          <a:noFill/>
          <a:ln w="9525">
            <a:noFill/>
            <a:miter lim="800000"/>
            <a:headEnd/>
            <a:tailEnd/>
          </a:ln>
          <a:effectLst/>
        </p:spPr>
        <p:txBody>
          <a:bodyPr/>
          <a:lstStyle/>
          <a:p>
            <a:pPr marL="342900" indent="-342900" algn="ctr">
              <a:spcBef>
                <a:spcPct val="20000"/>
              </a:spcBef>
              <a:buClr>
                <a:srgbClr val="F0A000"/>
              </a:buClr>
              <a:defRPr/>
            </a:pPr>
            <a:r>
              <a:rPr lang="en-US" sz="3200" b="1" kern="0" dirty="0" err="1">
                <a:solidFill>
                  <a:schemeClr val="tx1">
                    <a:lumMod val="65000"/>
                    <a:lumOff val="35000"/>
                  </a:schemeClr>
                </a:solidFill>
                <a:latin typeface="Segoe Print" pitchFamily="2" charset="0"/>
                <a:cs typeface="Arial" pitchFamily="34" charset="0"/>
              </a:rPr>
              <a:t>Approx</a:t>
            </a:r>
            <a:r>
              <a:rPr lang="en-US" sz="3200" b="1" kern="0" dirty="0">
                <a:solidFill>
                  <a:schemeClr val="tx1">
                    <a:lumMod val="65000"/>
                    <a:lumOff val="35000"/>
                  </a:schemeClr>
                </a:solidFill>
                <a:latin typeface="Segoe Print" pitchFamily="2" charset="0"/>
                <a:cs typeface="Arial" pitchFamily="34" charset="0"/>
              </a:rPr>
              <a:t> 2000</a:t>
            </a:r>
          </a:p>
          <a:p>
            <a:pPr marL="342900" indent="-342900" algn="ctr">
              <a:spcBef>
                <a:spcPct val="20000"/>
              </a:spcBef>
              <a:buClr>
                <a:srgbClr val="F0A000"/>
              </a:buClr>
              <a:defRPr/>
            </a:pPr>
            <a:endParaRPr lang="en-US" sz="2000" b="1" kern="0" dirty="0">
              <a:solidFill>
                <a:schemeClr val="tx1">
                  <a:lumMod val="65000"/>
                  <a:lumOff val="35000"/>
                </a:schemeClr>
              </a:solidFill>
              <a:latin typeface="Segoe Print" pitchFamily="2" charset="0"/>
              <a:cs typeface="Arial" pitchFamily="34" charset="0"/>
            </a:endParaRPr>
          </a:p>
          <a:p>
            <a:pPr marL="342900" indent="-342900" algn="ctr">
              <a:spcBef>
                <a:spcPct val="20000"/>
              </a:spcBef>
              <a:buClr>
                <a:srgbClr val="F0A000"/>
              </a:buClr>
              <a:defRPr/>
            </a:pPr>
            <a:r>
              <a:rPr lang="en-US" sz="2000" b="1" kern="0" dirty="0">
                <a:solidFill>
                  <a:schemeClr val="tx1">
                    <a:lumMod val="65000"/>
                    <a:lumOff val="35000"/>
                  </a:schemeClr>
                </a:solidFill>
                <a:latin typeface="Segoe Print" pitchFamily="2" charset="0"/>
                <a:cs typeface="Arial" pitchFamily="34" charset="0"/>
              </a:rPr>
              <a:t>Weibull shape parameter = 1.5</a:t>
            </a:r>
          </a:p>
        </p:txBody>
      </p:sp>
      <p:pic>
        <p:nvPicPr>
          <p:cNvPr id="8" name="Picture 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9890" y="181931"/>
            <a:ext cx="8764223" cy="4544059"/>
          </a:xfrm>
          <a:prstGeom prst="rect">
            <a:avLst/>
          </a:prstGeom>
        </p:spPr>
      </p:pic>
      <p:sp>
        <p:nvSpPr>
          <p:cNvPr id="13" name="Rectangle 12"/>
          <p:cNvSpPr>
            <a:spLocks noChangeArrowheads="1"/>
          </p:cNvSpPr>
          <p:nvPr/>
        </p:nvSpPr>
        <p:spPr bwMode="auto">
          <a:xfrm>
            <a:off x="4572000" y="1012033"/>
            <a:ext cx="4343400" cy="588169"/>
          </a:xfrm>
          <a:prstGeom prst="rect">
            <a:avLst/>
          </a:prstGeom>
          <a:noFill/>
          <a:ln w="9525">
            <a:noFill/>
            <a:miter lim="800000"/>
            <a:headEnd/>
            <a:tailEnd/>
          </a:ln>
          <a:effectLst/>
        </p:spPr>
        <p:txBody>
          <a:bodyPr/>
          <a:lstStyle/>
          <a:p>
            <a:pPr marL="342900" indent="-342900" algn="ctr">
              <a:spcBef>
                <a:spcPct val="20000"/>
              </a:spcBef>
              <a:buClr>
                <a:srgbClr val="F0A000"/>
              </a:buClr>
              <a:defRPr/>
            </a:pPr>
            <a:r>
              <a:rPr lang="en-US" sz="3200" b="1" kern="0" dirty="0">
                <a:solidFill>
                  <a:schemeClr val="tx1">
                    <a:lumMod val="65000"/>
                    <a:lumOff val="35000"/>
                  </a:schemeClr>
                </a:solidFill>
                <a:latin typeface="Segoe Print" pitchFamily="2" charset="0"/>
                <a:cs typeface="Arial" pitchFamily="34" charset="0"/>
              </a:rPr>
              <a:t>Approx. 2008</a:t>
            </a:r>
          </a:p>
          <a:p>
            <a:pPr marL="342900" indent="-342900" algn="ctr">
              <a:spcBef>
                <a:spcPct val="20000"/>
              </a:spcBef>
              <a:buClr>
                <a:srgbClr val="F0A000"/>
              </a:buClr>
              <a:defRPr/>
            </a:pPr>
            <a:r>
              <a:rPr lang="en-US" sz="3200" b="1" kern="0" dirty="0">
                <a:solidFill>
                  <a:schemeClr val="tx1">
                    <a:lumMod val="65000"/>
                    <a:lumOff val="35000"/>
                  </a:schemeClr>
                </a:solidFill>
                <a:latin typeface="Segoe Print" pitchFamily="2" charset="0"/>
                <a:cs typeface="Arial" pitchFamily="34" charset="0"/>
              </a:rPr>
              <a:t>Lean</a:t>
            </a:r>
          </a:p>
          <a:p>
            <a:pPr marL="342900" indent="-342900" algn="ctr">
              <a:spcBef>
                <a:spcPct val="20000"/>
              </a:spcBef>
              <a:buClr>
                <a:srgbClr val="F0A000"/>
              </a:buClr>
              <a:defRPr/>
            </a:pPr>
            <a:endParaRPr lang="en-US" sz="2000" b="1" kern="0" dirty="0">
              <a:solidFill>
                <a:schemeClr val="tx1">
                  <a:lumMod val="65000"/>
                  <a:lumOff val="35000"/>
                </a:schemeClr>
              </a:solidFill>
              <a:latin typeface="Segoe Print" pitchFamily="2" charset="0"/>
              <a:cs typeface="Arial" pitchFamily="34" charset="0"/>
            </a:endParaRPr>
          </a:p>
          <a:p>
            <a:pPr marL="342900" indent="-342900" algn="ctr">
              <a:spcBef>
                <a:spcPct val="20000"/>
              </a:spcBef>
              <a:buClr>
                <a:srgbClr val="F0A000"/>
              </a:buClr>
              <a:defRPr/>
            </a:pPr>
            <a:r>
              <a:rPr lang="en-US" sz="2000" b="1" kern="0" dirty="0">
                <a:solidFill>
                  <a:schemeClr val="tx1">
                    <a:lumMod val="65000"/>
                    <a:lumOff val="35000"/>
                  </a:schemeClr>
                </a:solidFill>
                <a:latin typeface="Segoe Print" pitchFamily="2" charset="0"/>
                <a:cs typeface="Arial" pitchFamily="34" charset="0"/>
              </a:rPr>
              <a:t>Weibull shape parameter = 1.25</a:t>
            </a:r>
          </a:p>
        </p:txBody>
      </p:sp>
      <p:pic>
        <p:nvPicPr>
          <p:cNvPr id="7" name="Picture 6"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9888" y="196220"/>
            <a:ext cx="8792802" cy="4544059"/>
          </a:xfrm>
          <a:prstGeom prst="rect">
            <a:avLst/>
          </a:prstGeom>
        </p:spPr>
      </p:pic>
      <p:sp>
        <p:nvSpPr>
          <p:cNvPr id="14" name="Rectangle 13"/>
          <p:cNvSpPr>
            <a:spLocks noChangeArrowheads="1"/>
          </p:cNvSpPr>
          <p:nvPr/>
        </p:nvSpPr>
        <p:spPr bwMode="auto">
          <a:xfrm>
            <a:off x="4724400" y="1164433"/>
            <a:ext cx="4343400" cy="588169"/>
          </a:xfrm>
          <a:prstGeom prst="rect">
            <a:avLst/>
          </a:prstGeom>
          <a:noFill/>
          <a:ln w="9525">
            <a:noFill/>
            <a:miter lim="800000"/>
            <a:headEnd/>
            <a:tailEnd/>
          </a:ln>
          <a:effectLst/>
        </p:spPr>
        <p:txBody>
          <a:bodyPr/>
          <a:lstStyle/>
          <a:p>
            <a:pPr marL="342900" indent="-342900" algn="ctr">
              <a:spcBef>
                <a:spcPct val="20000"/>
              </a:spcBef>
              <a:buClr>
                <a:srgbClr val="F0A000"/>
              </a:buClr>
              <a:defRPr/>
            </a:pPr>
            <a:r>
              <a:rPr lang="en-US" sz="3200" b="1" kern="0" dirty="0" err="1">
                <a:solidFill>
                  <a:schemeClr val="tx1">
                    <a:lumMod val="65000"/>
                    <a:lumOff val="35000"/>
                  </a:schemeClr>
                </a:solidFill>
                <a:latin typeface="Segoe Print" pitchFamily="2" charset="0"/>
                <a:cs typeface="Arial" pitchFamily="34" charset="0"/>
              </a:rPr>
              <a:t>Approx</a:t>
            </a:r>
            <a:r>
              <a:rPr lang="en-US" sz="3200" b="1" kern="0" dirty="0">
                <a:solidFill>
                  <a:schemeClr val="tx1">
                    <a:lumMod val="65000"/>
                    <a:lumOff val="35000"/>
                  </a:schemeClr>
                </a:solidFill>
                <a:latin typeface="Segoe Print" pitchFamily="2" charset="0"/>
                <a:cs typeface="Arial" pitchFamily="34" charset="0"/>
              </a:rPr>
              <a:t> 2010</a:t>
            </a:r>
          </a:p>
          <a:p>
            <a:pPr marL="342900" indent="-342900" algn="ctr">
              <a:spcBef>
                <a:spcPct val="20000"/>
              </a:spcBef>
              <a:buClr>
                <a:srgbClr val="F0A000"/>
              </a:buClr>
              <a:defRPr/>
            </a:pPr>
            <a:endParaRPr lang="en-US" sz="2000" b="1" kern="0" dirty="0">
              <a:solidFill>
                <a:schemeClr val="tx1">
                  <a:lumMod val="65000"/>
                  <a:lumOff val="35000"/>
                </a:schemeClr>
              </a:solidFill>
              <a:latin typeface="Segoe Print" pitchFamily="2" charset="0"/>
              <a:cs typeface="Arial" pitchFamily="34" charset="0"/>
            </a:endParaRPr>
          </a:p>
          <a:p>
            <a:pPr marL="342900" indent="-342900" algn="ctr">
              <a:spcBef>
                <a:spcPct val="20000"/>
              </a:spcBef>
              <a:buClr>
                <a:srgbClr val="F0A000"/>
              </a:buClr>
              <a:defRPr/>
            </a:pPr>
            <a:r>
              <a:rPr lang="en-US" sz="2000" b="1" kern="0" dirty="0">
                <a:solidFill>
                  <a:schemeClr val="tx1">
                    <a:lumMod val="65000"/>
                    <a:lumOff val="35000"/>
                  </a:schemeClr>
                </a:solidFill>
                <a:latin typeface="Segoe Print" pitchFamily="2" charset="0"/>
                <a:cs typeface="Arial" pitchFamily="34" charset="0"/>
              </a:rPr>
              <a:t>Exponential Distribution, </a:t>
            </a:r>
            <a:br>
              <a:rPr lang="en-US" sz="2000" b="1" kern="0" dirty="0">
                <a:solidFill>
                  <a:schemeClr val="tx1">
                    <a:lumMod val="65000"/>
                    <a:lumOff val="35000"/>
                  </a:schemeClr>
                </a:solidFill>
                <a:latin typeface="Segoe Print" pitchFamily="2" charset="0"/>
                <a:cs typeface="Arial" pitchFamily="34" charset="0"/>
              </a:rPr>
            </a:br>
            <a:r>
              <a:rPr lang="en-US" sz="2000" b="1" kern="0" dirty="0">
                <a:solidFill>
                  <a:schemeClr val="tx1">
                    <a:lumMod val="65000"/>
                    <a:lumOff val="35000"/>
                  </a:schemeClr>
                </a:solidFill>
                <a:latin typeface="Segoe Print" pitchFamily="2" charset="0"/>
                <a:cs typeface="Arial" pitchFamily="34" charset="0"/>
              </a:rPr>
              <a:t>Weibull shape parameter = 1</a:t>
            </a:r>
          </a:p>
        </p:txBody>
      </p:sp>
      <p:sp>
        <p:nvSpPr>
          <p:cNvPr id="16" name="TextBox 15"/>
          <p:cNvSpPr txBox="1"/>
          <p:nvPr/>
        </p:nvSpPr>
        <p:spPr>
          <a:xfrm>
            <a:off x="914344" y="5221129"/>
            <a:ext cx="7620115" cy="954107"/>
          </a:xfrm>
          <a:prstGeom prst="rect">
            <a:avLst/>
          </a:prstGeom>
          <a:noFill/>
        </p:spPr>
        <p:txBody>
          <a:bodyPr wrap="square" rtlCol="0">
            <a:spAutoFit/>
          </a:bodyPr>
          <a:lstStyle/>
          <a:p>
            <a:pPr algn="ctr"/>
            <a:r>
              <a:rPr lang="en-US" sz="2800" b="1" dirty="0"/>
              <a:t>Work Item Cycle Time or Lead Time Distribution Through the Ages</a:t>
            </a:r>
          </a:p>
        </p:txBody>
      </p:sp>
      <p:sp>
        <p:nvSpPr>
          <p:cNvPr id="17" name="TextBox 16"/>
          <p:cNvSpPr txBox="1"/>
          <p:nvPr/>
        </p:nvSpPr>
        <p:spPr>
          <a:xfrm>
            <a:off x="2952948" y="4195624"/>
            <a:ext cx="2933304" cy="523220"/>
          </a:xfrm>
          <a:prstGeom prst="rect">
            <a:avLst/>
          </a:prstGeom>
          <a:solidFill>
            <a:schemeClr val="bg1"/>
          </a:solidFill>
        </p:spPr>
        <p:txBody>
          <a:bodyPr wrap="none" rtlCol="0">
            <a:spAutoFit/>
          </a:bodyPr>
          <a:lstStyle/>
          <a:p>
            <a:r>
              <a:rPr lang="en-US" sz="2800" b="1" dirty="0"/>
              <a:t>Cycle Time in Days</a:t>
            </a:r>
          </a:p>
        </p:txBody>
      </p:sp>
      <p:sp>
        <p:nvSpPr>
          <p:cNvPr id="15" name="TextBox 14"/>
          <p:cNvSpPr txBox="1"/>
          <p:nvPr/>
        </p:nvSpPr>
        <p:spPr>
          <a:xfrm>
            <a:off x="2667000" y="6320137"/>
            <a:ext cx="3944028" cy="461665"/>
          </a:xfrm>
          <a:prstGeom prst="rect">
            <a:avLst/>
          </a:prstGeom>
          <a:noFill/>
        </p:spPr>
        <p:txBody>
          <a:bodyPr wrap="none" rtlCol="0">
            <a:spAutoFit/>
          </a:bodyPr>
          <a:lstStyle/>
          <a:p>
            <a:r>
              <a:rPr lang="en-US" sz="2400" b="1" dirty="0">
                <a:solidFill>
                  <a:schemeClr val="tx2"/>
                </a:solidFill>
              </a:rPr>
              <a:t>Paper: http://bit.ly/14eYFM2</a:t>
            </a:r>
          </a:p>
        </p:txBody>
      </p:sp>
    </p:spTree>
    <p:extLst>
      <p:ext uri="{BB962C8B-B14F-4D97-AF65-F5344CB8AC3E}">
        <p14:creationId xmlns:p14="http://schemas.microsoft.com/office/powerpoint/2010/main" val="1012318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Introducing – Weibull Distribution</a:t>
            </a:r>
            <a:endParaRPr lang="en-US" dirty="0"/>
          </a:p>
        </p:txBody>
      </p:sp>
      <p:sp>
        <p:nvSpPr>
          <p:cNvPr id="5" name="Slide Number Placeholder 4"/>
          <p:cNvSpPr>
            <a:spLocks noGrp="1"/>
          </p:cNvSpPr>
          <p:nvPr>
            <p:ph type="sldNum" sz="quarter" idx="12"/>
          </p:nvPr>
        </p:nvSpPr>
        <p:spPr/>
        <p:txBody>
          <a:bodyPr/>
          <a:lstStyle/>
          <a:p>
            <a:fld id="{5F8E5861-E65C-4BE8-8BCB-9B255B5A3C3D}" type="slidenum">
              <a:rPr lang="en-US" smtClean="0"/>
              <a:t>42</a:t>
            </a:fld>
            <a:endParaRPr lang="en-US" dirty="0"/>
          </a:p>
        </p:txBody>
      </p:sp>
      <p:pic>
        <p:nvPicPr>
          <p:cNvPr id="7" name="Picture 6" descr="Screen Clipping"/>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66800" y="2239964"/>
            <a:ext cx="7449590" cy="3258005"/>
          </a:xfrm>
          <a:prstGeom prst="rect">
            <a:avLst/>
          </a:prstGeom>
        </p:spPr>
      </p:pic>
      <p:sp>
        <p:nvSpPr>
          <p:cNvPr id="8" name="Rectangle 7"/>
          <p:cNvSpPr>
            <a:spLocks noChangeArrowheads="1"/>
          </p:cNvSpPr>
          <p:nvPr/>
        </p:nvSpPr>
        <p:spPr bwMode="auto">
          <a:xfrm>
            <a:off x="948690" y="5867402"/>
            <a:ext cx="8042910" cy="667205"/>
          </a:xfrm>
          <a:prstGeom prst="rect">
            <a:avLst/>
          </a:prstGeom>
          <a:noFill/>
          <a:ln w="9525">
            <a:noFill/>
            <a:miter lim="800000"/>
            <a:headEnd/>
            <a:tailEnd/>
          </a:ln>
          <a:effectLst/>
        </p:spPr>
        <p:txBody>
          <a:bodyPr/>
          <a:lstStyle/>
          <a:p>
            <a:pPr marL="342900" indent="-342900" algn="ctr">
              <a:spcBef>
                <a:spcPct val="20000"/>
              </a:spcBef>
              <a:buClr>
                <a:srgbClr val="F0A000"/>
              </a:buClr>
              <a:defRPr/>
            </a:pPr>
            <a:r>
              <a:rPr lang="en-US" sz="3200" b="1" kern="0" dirty="0">
                <a:solidFill>
                  <a:schemeClr val="tx1">
                    <a:lumMod val="65000"/>
                    <a:lumOff val="35000"/>
                  </a:schemeClr>
                </a:solidFill>
                <a:latin typeface="Segoe Print" pitchFamily="2" charset="0"/>
                <a:cs typeface="Arial" pitchFamily="34" charset="0"/>
              </a:rPr>
              <a:t>Scale parameter (63% Values Below)</a:t>
            </a:r>
          </a:p>
        </p:txBody>
      </p:sp>
      <p:sp>
        <p:nvSpPr>
          <p:cNvPr id="9" name="Rectangle 8"/>
          <p:cNvSpPr>
            <a:spLocks noChangeArrowheads="1"/>
          </p:cNvSpPr>
          <p:nvPr/>
        </p:nvSpPr>
        <p:spPr bwMode="auto">
          <a:xfrm>
            <a:off x="228600" y="1219202"/>
            <a:ext cx="6934200" cy="667205"/>
          </a:xfrm>
          <a:prstGeom prst="rect">
            <a:avLst/>
          </a:prstGeom>
          <a:noFill/>
          <a:ln w="9525">
            <a:noFill/>
            <a:miter lim="800000"/>
            <a:headEnd/>
            <a:tailEnd/>
          </a:ln>
          <a:effectLst/>
        </p:spPr>
        <p:txBody>
          <a:bodyPr/>
          <a:lstStyle/>
          <a:p>
            <a:pPr marL="342900" indent="-342900" algn="ctr">
              <a:spcBef>
                <a:spcPct val="20000"/>
              </a:spcBef>
              <a:buClr>
                <a:srgbClr val="F0A000"/>
              </a:buClr>
              <a:defRPr/>
            </a:pPr>
            <a:r>
              <a:rPr lang="en-US" sz="3200" b="1" kern="0" dirty="0">
                <a:solidFill>
                  <a:schemeClr val="tx1">
                    <a:lumMod val="65000"/>
                    <a:lumOff val="35000"/>
                  </a:schemeClr>
                </a:solidFill>
                <a:latin typeface="Segoe Print" pitchFamily="2" charset="0"/>
                <a:cs typeface="Arial" pitchFamily="34" charset="0"/>
              </a:rPr>
              <a:t>Shape parameter (how bulbous)</a:t>
            </a:r>
            <a:endParaRPr lang="en-US" sz="3600" b="1" kern="0" dirty="0">
              <a:solidFill>
                <a:schemeClr val="tx1">
                  <a:lumMod val="65000"/>
                  <a:lumOff val="35000"/>
                </a:schemeClr>
              </a:solidFill>
              <a:latin typeface="Segoe Print" pitchFamily="2" charset="0"/>
              <a:cs typeface="Arial" pitchFamily="34" charset="0"/>
            </a:endParaRPr>
          </a:p>
        </p:txBody>
      </p:sp>
      <p:sp>
        <p:nvSpPr>
          <p:cNvPr id="10" name="Freeform 8"/>
          <p:cNvSpPr>
            <a:spLocks/>
          </p:cNvSpPr>
          <p:nvPr/>
        </p:nvSpPr>
        <p:spPr bwMode="auto">
          <a:xfrm rot="5400000" flipH="1">
            <a:off x="2446714" y="930047"/>
            <a:ext cx="592975" cy="2438400"/>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Cloud Callout 11"/>
          <p:cNvSpPr/>
          <p:nvPr/>
        </p:nvSpPr>
        <p:spPr>
          <a:xfrm>
            <a:off x="5181600" y="2011362"/>
            <a:ext cx="2667000" cy="1371600"/>
          </a:xfrm>
          <a:prstGeom prst="cloudCallout">
            <a:avLst>
              <a:gd name="adj1" fmla="val -67149"/>
              <a:gd name="adj2" fmla="val -5913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Process factors</a:t>
            </a:r>
          </a:p>
        </p:txBody>
      </p:sp>
      <p:sp>
        <p:nvSpPr>
          <p:cNvPr id="13" name="Cloud Callout 12"/>
          <p:cNvSpPr/>
          <p:nvPr/>
        </p:nvSpPr>
        <p:spPr>
          <a:xfrm>
            <a:off x="4953000" y="3754665"/>
            <a:ext cx="2667000" cy="1371600"/>
          </a:xfrm>
          <a:prstGeom prst="cloudCallout">
            <a:avLst>
              <a:gd name="adj1" fmla="val -52111"/>
              <a:gd name="adj2" fmla="val 788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Batch size / Sprint length</a:t>
            </a:r>
          </a:p>
        </p:txBody>
      </p:sp>
      <p:sp>
        <p:nvSpPr>
          <p:cNvPr id="11" name="Freeform 8"/>
          <p:cNvSpPr>
            <a:spLocks/>
          </p:cNvSpPr>
          <p:nvPr/>
        </p:nvSpPr>
        <p:spPr bwMode="auto">
          <a:xfrm rot="16200000" flipH="1">
            <a:off x="4590360" y="2047728"/>
            <a:ext cx="592975" cy="7259092"/>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TextBox 15"/>
          <p:cNvSpPr txBox="1"/>
          <p:nvPr/>
        </p:nvSpPr>
        <p:spPr>
          <a:xfrm>
            <a:off x="2667000" y="6320137"/>
            <a:ext cx="3944028" cy="461665"/>
          </a:xfrm>
          <a:prstGeom prst="rect">
            <a:avLst/>
          </a:prstGeom>
          <a:noFill/>
        </p:spPr>
        <p:txBody>
          <a:bodyPr wrap="none" rtlCol="0">
            <a:spAutoFit/>
          </a:bodyPr>
          <a:lstStyle/>
          <a:p>
            <a:r>
              <a:rPr lang="en-US" sz="2400" b="1" dirty="0">
                <a:solidFill>
                  <a:schemeClr val="tx2"/>
                </a:solidFill>
              </a:rPr>
              <a:t>Paper: http://bit.ly/14eYFM2</a:t>
            </a:r>
          </a:p>
        </p:txBody>
      </p:sp>
    </p:spTree>
    <p:extLst>
      <p:ext uri="{BB962C8B-B14F-4D97-AF65-F5344CB8AC3E}">
        <p14:creationId xmlns:p14="http://schemas.microsoft.com/office/powerpoint/2010/main" val="11957615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2" grpId="0" animBg="1"/>
      <p:bldP spid="13" grpId="0" animBg="1"/>
      <p:bldP spid="11" grpId="0" animBg="1"/>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Why is this interesting?</a:t>
            </a:r>
            <a:endParaRPr lang="en-US" dirty="0"/>
          </a:p>
        </p:txBody>
      </p:sp>
      <p:sp>
        <p:nvSpPr>
          <p:cNvPr id="5" name="Content Placeholder 4"/>
          <p:cNvSpPr>
            <a:spLocks noGrp="1"/>
          </p:cNvSpPr>
          <p:nvPr>
            <p:ph idx="1"/>
          </p:nvPr>
        </p:nvSpPr>
        <p:spPr/>
        <p:txBody>
          <a:bodyPr>
            <a:normAutofit/>
          </a:bodyPr>
          <a:lstStyle/>
          <a:p>
            <a:r>
              <a:rPr lang="en-US" dirty="0" smtClean="0"/>
              <a:t>NOT necessary for forecasting, use actual samples</a:t>
            </a:r>
          </a:p>
          <a:p>
            <a:r>
              <a:rPr lang="en-US" dirty="0" smtClean="0"/>
              <a:t>Data integrity checking</a:t>
            </a:r>
          </a:p>
          <a:p>
            <a:pPr lvl="1"/>
            <a:r>
              <a:rPr lang="en-US" dirty="0" smtClean="0"/>
              <a:t>Is data captured with integrity? </a:t>
            </a:r>
          </a:p>
          <a:p>
            <a:pPr lvl="2"/>
            <a:r>
              <a:rPr lang="en-US" dirty="0" smtClean="0"/>
              <a:t>Actual future historical data following expected probabilities?</a:t>
            </a:r>
          </a:p>
          <a:p>
            <a:pPr lvl="1"/>
            <a:r>
              <a:rPr lang="en-US" dirty="0" smtClean="0"/>
              <a:t>Does the described process match what we expect</a:t>
            </a:r>
          </a:p>
          <a:p>
            <a:pPr lvl="1"/>
            <a:r>
              <a:rPr lang="en-US" dirty="0" smtClean="0"/>
              <a:t>Avoid over-fitting? </a:t>
            </a:r>
          </a:p>
          <a:p>
            <a:r>
              <a:rPr lang="en-US" dirty="0" smtClean="0"/>
              <a:t>“Better” Expert estimation (no data available)</a:t>
            </a:r>
          </a:p>
          <a:p>
            <a:pPr lvl="1"/>
            <a:r>
              <a:rPr lang="en-US" dirty="0" smtClean="0"/>
              <a:t>Fit Weibull to 2 probability estimates to find long-tail impacts</a:t>
            </a:r>
          </a:p>
          <a:p>
            <a:pPr lvl="2"/>
            <a:r>
              <a:rPr lang="en-US" dirty="0" smtClean="0"/>
              <a:t>E.g. “3 out of 10 stories less than 1 week, 8 out of 10 stories less than 2 weeks”</a:t>
            </a:r>
          </a:p>
        </p:txBody>
      </p:sp>
      <p:sp>
        <p:nvSpPr>
          <p:cNvPr id="3" name="Slide Number Placeholder 2"/>
          <p:cNvSpPr>
            <a:spLocks noGrp="1"/>
          </p:cNvSpPr>
          <p:nvPr>
            <p:ph type="sldNum" sz="quarter" idx="12"/>
          </p:nvPr>
        </p:nvSpPr>
        <p:spPr/>
        <p:txBody>
          <a:bodyPr/>
          <a:lstStyle/>
          <a:p>
            <a:fld id="{5F8E5861-E65C-4BE8-8BCB-9B255B5A3C3D}" type="slidenum">
              <a:rPr lang="en-US" smtClean="0"/>
              <a:t>43</a:t>
            </a:fld>
            <a:endParaRPr lang="en-US" dirty="0"/>
          </a:p>
        </p:txBody>
      </p:sp>
      <p:sp>
        <p:nvSpPr>
          <p:cNvPr id="7" name="TextBox 6"/>
          <p:cNvSpPr txBox="1"/>
          <p:nvPr/>
        </p:nvSpPr>
        <p:spPr>
          <a:xfrm>
            <a:off x="2667000" y="6320137"/>
            <a:ext cx="3944028" cy="461665"/>
          </a:xfrm>
          <a:prstGeom prst="rect">
            <a:avLst/>
          </a:prstGeom>
          <a:noFill/>
        </p:spPr>
        <p:txBody>
          <a:bodyPr wrap="none" rtlCol="0">
            <a:spAutoFit/>
          </a:bodyPr>
          <a:lstStyle/>
          <a:p>
            <a:r>
              <a:rPr lang="en-US" sz="2400" b="1" dirty="0">
                <a:solidFill>
                  <a:schemeClr val="tx2"/>
                </a:solidFill>
              </a:rPr>
              <a:t>Paper: http://bit.ly/14eYFM2</a:t>
            </a:r>
          </a:p>
        </p:txBody>
      </p:sp>
    </p:spTree>
    <p:extLst>
      <p:ext uri="{BB962C8B-B14F-4D97-AF65-F5344CB8AC3E}">
        <p14:creationId xmlns:p14="http://schemas.microsoft.com/office/powerpoint/2010/main" val="16663509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fade">
                                      <p:cBhvr>
                                        <p:cTn id="13" dur="500"/>
                                        <p:tgtEl>
                                          <p:spTgt spid="5">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4" end="4"/>
                                            </p:txEl>
                                          </p:spTgt>
                                        </p:tgtEl>
                                        <p:attrNameLst>
                                          <p:attrName>style.visibility</p:attrName>
                                        </p:attrNameLst>
                                      </p:cBhvr>
                                      <p:to>
                                        <p:strVal val="visible"/>
                                      </p:to>
                                    </p:set>
                                    <p:animEffect transition="in" filter="fade">
                                      <p:cBhvr>
                                        <p:cTn id="16" dur="500"/>
                                        <p:tgtEl>
                                          <p:spTgt spid="5">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Effect transition="in" filter="fade">
                                      <p:cBhvr>
                                        <p:cTn id="19" dur="500"/>
                                        <p:tgtEl>
                                          <p:spTgt spid="5">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5">
                                            <p:txEl>
                                              <p:pRg st="6" end="6"/>
                                            </p:txEl>
                                          </p:spTgt>
                                        </p:tgtEl>
                                        <p:attrNameLst>
                                          <p:attrName>style.visibility</p:attrName>
                                        </p:attrNameLst>
                                      </p:cBhvr>
                                      <p:to>
                                        <p:strVal val="visible"/>
                                      </p:to>
                                    </p:set>
                                    <p:animEffect transition="in" filter="fade">
                                      <p:cBhvr>
                                        <p:cTn id="24" dur="500"/>
                                        <p:tgtEl>
                                          <p:spTgt spid="5">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animEffect transition="in" filter="fade">
                                      <p:cBhvr>
                                        <p:cTn id="27" dur="500"/>
                                        <p:tgtEl>
                                          <p:spTgt spid="5">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5">
                                            <p:txEl>
                                              <p:pRg st="8" end="8"/>
                                            </p:txEl>
                                          </p:spTgt>
                                        </p:tgtEl>
                                        <p:attrNameLst>
                                          <p:attrName>style.visibility</p:attrName>
                                        </p:attrNameLst>
                                      </p:cBhvr>
                                      <p:to>
                                        <p:strVal val="visible"/>
                                      </p:to>
                                    </p:set>
                                    <p:animEffect transition="in" filter="fade">
                                      <p:cBhvr>
                                        <p:cTn id="30"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F8E5861-E65C-4BE8-8BCB-9B255B5A3C3D}" type="slidenum">
              <a:rPr lang="en-US" smtClean="0"/>
              <a:t>44</a:t>
            </a:fld>
            <a:endParaRPr lang="en-US" dirty="0"/>
          </a:p>
        </p:txBody>
      </p:sp>
      <p:sp>
        <p:nvSpPr>
          <p:cNvPr id="16" name="TextBox 15"/>
          <p:cNvSpPr txBox="1"/>
          <p:nvPr/>
        </p:nvSpPr>
        <p:spPr>
          <a:xfrm rot="16200000">
            <a:off x="-301421" y="666644"/>
            <a:ext cx="1415772" cy="461665"/>
          </a:xfrm>
          <a:prstGeom prst="rect">
            <a:avLst/>
          </a:prstGeom>
          <a:noFill/>
        </p:spPr>
        <p:txBody>
          <a:bodyPr wrap="none" rtlCol="0">
            <a:spAutoFit/>
          </a:bodyPr>
          <a:lstStyle/>
          <a:p>
            <a:r>
              <a:rPr lang="en-US" sz="2400" b="1" dirty="0"/>
              <a:t>Shape = 2</a:t>
            </a:r>
          </a:p>
        </p:txBody>
      </p:sp>
      <p:sp>
        <p:nvSpPr>
          <p:cNvPr id="17" name="TextBox 16"/>
          <p:cNvSpPr txBox="1"/>
          <p:nvPr/>
        </p:nvSpPr>
        <p:spPr>
          <a:xfrm>
            <a:off x="7105373" y="5240742"/>
            <a:ext cx="1481816" cy="830997"/>
          </a:xfrm>
          <a:prstGeom prst="rect">
            <a:avLst/>
          </a:prstGeom>
          <a:noFill/>
        </p:spPr>
        <p:txBody>
          <a:bodyPr wrap="none" rtlCol="0">
            <a:spAutoFit/>
          </a:bodyPr>
          <a:lstStyle/>
          <a:p>
            <a:r>
              <a:rPr lang="en-US" sz="2400" b="1" dirty="0"/>
              <a:t>Scale = 30</a:t>
            </a:r>
          </a:p>
          <a:p>
            <a:r>
              <a:rPr lang="en-US" sz="2400" b="1" dirty="0"/>
              <a:t>~ 1 month</a:t>
            </a:r>
          </a:p>
        </p:txBody>
      </p:sp>
      <p:sp>
        <p:nvSpPr>
          <p:cNvPr id="19" name="TextBox 18"/>
          <p:cNvSpPr txBox="1"/>
          <p:nvPr/>
        </p:nvSpPr>
        <p:spPr>
          <a:xfrm>
            <a:off x="4074685" y="5236056"/>
            <a:ext cx="2128596" cy="830997"/>
          </a:xfrm>
          <a:prstGeom prst="rect">
            <a:avLst/>
          </a:prstGeom>
          <a:noFill/>
        </p:spPr>
        <p:txBody>
          <a:bodyPr wrap="none" rtlCol="0">
            <a:spAutoFit/>
          </a:bodyPr>
          <a:lstStyle/>
          <a:p>
            <a:r>
              <a:rPr lang="en-US" sz="2400" b="1" dirty="0"/>
              <a:t>Scale = 15</a:t>
            </a:r>
          </a:p>
          <a:p>
            <a:r>
              <a:rPr lang="en-US" sz="2400" b="1" dirty="0"/>
              <a:t>~ 2 week sprint</a:t>
            </a:r>
          </a:p>
        </p:txBody>
      </p:sp>
      <p:sp>
        <p:nvSpPr>
          <p:cNvPr id="20" name="TextBox 19"/>
          <p:cNvSpPr txBox="1"/>
          <p:nvPr/>
        </p:nvSpPr>
        <p:spPr>
          <a:xfrm>
            <a:off x="1471553" y="5236056"/>
            <a:ext cx="1317155" cy="830997"/>
          </a:xfrm>
          <a:prstGeom prst="rect">
            <a:avLst/>
          </a:prstGeom>
          <a:noFill/>
        </p:spPr>
        <p:txBody>
          <a:bodyPr wrap="none" rtlCol="0">
            <a:spAutoFit/>
          </a:bodyPr>
          <a:lstStyle/>
          <a:p>
            <a:r>
              <a:rPr lang="en-US" sz="2400" b="1" dirty="0"/>
              <a:t>Scale = 5</a:t>
            </a:r>
          </a:p>
          <a:p>
            <a:r>
              <a:rPr lang="en-US" sz="2400" b="1" dirty="0"/>
              <a:t>&lt; 1 week</a:t>
            </a:r>
          </a:p>
        </p:txBody>
      </p:sp>
      <p:sp>
        <p:nvSpPr>
          <p:cNvPr id="21" name="TextBox 20"/>
          <p:cNvSpPr txBox="1"/>
          <p:nvPr/>
        </p:nvSpPr>
        <p:spPr>
          <a:xfrm rot="16200000">
            <a:off x="-420041" y="2449355"/>
            <a:ext cx="1653017" cy="461665"/>
          </a:xfrm>
          <a:prstGeom prst="rect">
            <a:avLst/>
          </a:prstGeom>
          <a:noFill/>
        </p:spPr>
        <p:txBody>
          <a:bodyPr wrap="none" rtlCol="0">
            <a:spAutoFit/>
          </a:bodyPr>
          <a:lstStyle/>
          <a:p>
            <a:r>
              <a:rPr lang="en-US" sz="2400" b="1" dirty="0"/>
              <a:t>Shape = 1.5</a:t>
            </a:r>
          </a:p>
        </p:txBody>
      </p:sp>
      <p:sp>
        <p:nvSpPr>
          <p:cNvPr id="22" name="TextBox 21"/>
          <p:cNvSpPr txBox="1"/>
          <p:nvPr/>
        </p:nvSpPr>
        <p:spPr>
          <a:xfrm rot="16200000">
            <a:off x="-301421" y="4204119"/>
            <a:ext cx="1415772" cy="461665"/>
          </a:xfrm>
          <a:prstGeom prst="rect">
            <a:avLst/>
          </a:prstGeom>
          <a:noFill/>
        </p:spPr>
        <p:txBody>
          <a:bodyPr wrap="none" rtlCol="0">
            <a:spAutoFit/>
          </a:bodyPr>
          <a:lstStyle/>
          <a:p>
            <a:r>
              <a:rPr lang="en-US" sz="2400" b="1" dirty="0"/>
              <a:t>Shape = 1</a:t>
            </a:r>
          </a:p>
        </p:txBody>
      </p:sp>
      <p:pic>
        <p:nvPicPr>
          <p:cNvPr id="25" name="Picture 24" descr="Screen Clippi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0006" y="247202"/>
            <a:ext cx="2405168" cy="1215078"/>
          </a:xfrm>
          <a:prstGeom prst="rect">
            <a:avLst/>
          </a:prstGeom>
        </p:spPr>
      </p:pic>
      <p:pic>
        <p:nvPicPr>
          <p:cNvPr id="29" name="Picture 28" descr="Screen Clippi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0006" y="2083712"/>
            <a:ext cx="2450394" cy="1233163"/>
          </a:xfrm>
          <a:prstGeom prst="rect">
            <a:avLst/>
          </a:prstGeom>
        </p:spPr>
      </p:pic>
      <p:pic>
        <p:nvPicPr>
          <p:cNvPr id="34" name="Picture 33" descr="Screen Clippi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0007" y="3839981"/>
            <a:ext cx="2374191" cy="1205547"/>
          </a:xfrm>
          <a:prstGeom prst="rect">
            <a:avLst/>
          </a:prstGeom>
        </p:spPr>
      </p:pic>
      <p:grpSp>
        <p:nvGrpSpPr>
          <p:cNvPr id="4" name="Grupa 52"/>
          <p:cNvGrpSpPr/>
          <p:nvPr/>
        </p:nvGrpSpPr>
        <p:grpSpPr>
          <a:xfrm>
            <a:off x="1447800" y="495509"/>
            <a:ext cx="6324600" cy="4838499"/>
            <a:chOff x="4761804" y="3404503"/>
            <a:chExt cx="3120854" cy="3096344"/>
          </a:xfrm>
        </p:grpSpPr>
        <p:grpSp>
          <p:nvGrpSpPr>
            <p:cNvPr id="5" name="Grupa 45"/>
            <p:cNvGrpSpPr/>
            <p:nvPr/>
          </p:nvGrpSpPr>
          <p:grpSpPr>
            <a:xfrm>
              <a:off x="4761804" y="4233467"/>
              <a:ext cx="3120854" cy="1193565"/>
              <a:chOff x="4761804" y="4257692"/>
              <a:chExt cx="3120854" cy="1193565"/>
            </a:xfrm>
          </p:grpSpPr>
          <p:sp>
            <p:nvSpPr>
              <p:cNvPr id="11" name="Freeform 49"/>
              <p:cNvSpPr>
                <a:spLocks/>
              </p:cNvSpPr>
              <p:nvPr/>
            </p:nvSpPr>
            <p:spPr bwMode="auto">
              <a:xfrm>
                <a:off x="4761804" y="4257692"/>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49"/>
              <p:cNvSpPr>
                <a:spLocks/>
              </p:cNvSpPr>
              <p:nvPr/>
            </p:nvSpPr>
            <p:spPr bwMode="auto">
              <a:xfrm>
                <a:off x="4786314" y="5379249"/>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 name="Grupa 46"/>
            <p:cNvGrpSpPr/>
            <p:nvPr/>
          </p:nvGrpSpPr>
          <p:grpSpPr>
            <a:xfrm rot="5400000">
              <a:off x="4869658" y="4202257"/>
              <a:ext cx="3096344" cy="1500835"/>
              <a:chOff x="4786314" y="4118628"/>
              <a:chExt cx="3096344" cy="1500835"/>
            </a:xfrm>
          </p:grpSpPr>
          <p:sp>
            <p:nvSpPr>
              <p:cNvPr id="9" name="Freeform 49"/>
              <p:cNvSpPr>
                <a:spLocks/>
              </p:cNvSpPr>
              <p:nvPr/>
            </p:nvSpPr>
            <p:spPr bwMode="auto">
              <a:xfrm>
                <a:off x="4786314" y="4118628"/>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49"/>
              <p:cNvSpPr>
                <a:spLocks/>
              </p:cNvSpPr>
              <p:nvPr/>
            </p:nvSpPr>
            <p:spPr bwMode="auto">
              <a:xfrm>
                <a:off x="4786314" y="5547455"/>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pic>
        <p:nvPicPr>
          <p:cNvPr id="23" name="Picture 22" descr="Screen Clippi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15846" y="247204"/>
            <a:ext cx="2499554" cy="1226077"/>
          </a:xfrm>
          <a:prstGeom prst="rect">
            <a:avLst/>
          </a:prstGeom>
        </p:spPr>
      </p:pic>
      <p:pic>
        <p:nvPicPr>
          <p:cNvPr id="24" name="Picture 23" descr="Screen Clippi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86090" y="247204"/>
            <a:ext cx="2431030" cy="1220269"/>
          </a:xfrm>
          <a:prstGeom prst="rect">
            <a:avLst/>
          </a:prstGeom>
        </p:spPr>
      </p:pic>
      <p:pic>
        <p:nvPicPr>
          <p:cNvPr id="30" name="Picture 29" descr="Screen Clippi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586090" y="2077821"/>
            <a:ext cx="2431030" cy="1204731"/>
          </a:xfrm>
          <a:prstGeom prst="rect">
            <a:avLst/>
          </a:prstGeom>
        </p:spPr>
      </p:pic>
      <p:pic>
        <p:nvPicPr>
          <p:cNvPr id="31" name="Picture 30" descr="Screen Clippi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415846" y="2076270"/>
            <a:ext cx="2499554" cy="1210575"/>
          </a:xfrm>
          <a:prstGeom prst="rect">
            <a:avLst/>
          </a:prstGeom>
        </p:spPr>
      </p:pic>
      <p:pic>
        <p:nvPicPr>
          <p:cNvPr id="32" name="Picture 31" descr="Screen Clippi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415846" y="3805232"/>
            <a:ext cx="2499554" cy="1221373"/>
          </a:xfrm>
          <a:prstGeom prst="rect">
            <a:avLst/>
          </a:prstGeom>
        </p:spPr>
      </p:pic>
      <p:pic>
        <p:nvPicPr>
          <p:cNvPr id="33" name="Picture 32" descr="Screen Clippi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586091" y="3843295"/>
            <a:ext cx="2433711" cy="1183308"/>
          </a:xfrm>
          <a:prstGeom prst="rect">
            <a:avLst/>
          </a:prstGeom>
        </p:spPr>
      </p:pic>
      <p:sp>
        <p:nvSpPr>
          <p:cNvPr id="35" name="Rounded Rectangle 34"/>
          <p:cNvSpPr/>
          <p:nvPr/>
        </p:nvSpPr>
        <p:spPr>
          <a:xfrm>
            <a:off x="3429003" y="76200"/>
            <a:ext cx="5638799" cy="3430494"/>
          </a:xfrm>
          <a:prstGeom prst="round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p:cNvSpPr/>
          <p:nvPr/>
        </p:nvSpPr>
        <p:spPr>
          <a:xfrm>
            <a:off x="616080" y="1933968"/>
            <a:ext cx="5471354" cy="3286850"/>
          </a:xfrm>
          <a:prstGeom prst="roundRect">
            <a:avLst/>
          </a:prstGeom>
          <a:solidFill>
            <a:schemeClr val="accent2">
              <a:alpha val="5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907515" y="6029980"/>
            <a:ext cx="5448415" cy="523220"/>
          </a:xfrm>
          <a:prstGeom prst="rect">
            <a:avLst/>
          </a:prstGeom>
          <a:noFill/>
        </p:spPr>
        <p:txBody>
          <a:bodyPr wrap="none" rtlCol="0">
            <a:spAutoFit/>
          </a:bodyPr>
          <a:lstStyle/>
          <a:p>
            <a:r>
              <a:rPr lang="en-US" sz="2800" b="1" dirty="0"/>
              <a:t>Work Item Cycle Time or Lead Time</a:t>
            </a:r>
          </a:p>
        </p:txBody>
      </p:sp>
      <p:sp>
        <p:nvSpPr>
          <p:cNvPr id="40" name="Right Arrow 39"/>
          <p:cNvSpPr/>
          <p:nvPr/>
        </p:nvSpPr>
        <p:spPr>
          <a:xfrm>
            <a:off x="1581030" y="3463504"/>
            <a:ext cx="6324600" cy="1650795"/>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3600" b="1" dirty="0"/>
              <a:t>Batch Size / Iteration Length</a:t>
            </a:r>
            <a:endParaRPr lang="en-US" b="1" dirty="0"/>
          </a:p>
        </p:txBody>
      </p:sp>
      <p:sp>
        <p:nvSpPr>
          <p:cNvPr id="41" name="Right Arrow 40"/>
          <p:cNvSpPr/>
          <p:nvPr/>
        </p:nvSpPr>
        <p:spPr>
          <a:xfrm rot="16200000">
            <a:off x="-524232" y="1571279"/>
            <a:ext cx="4640950" cy="1650795"/>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800" b="1" dirty="0"/>
              <a:t>Process \ External Factors</a:t>
            </a:r>
            <a:endParaRPr lang="en-US" sz="1400" b="1" dirty="0"/>
          </a:p>
        </p:txBody>
      </p:sp>
    </p:spTree>
    <p:extLst>
      <p:ext uri="{BB962C8B-B14F-4D97-AF65-F5344CB8AC3E}">
        <p14:creationId xmlns:p14="http://schemas.microsoft.com/office/powerpoint/2010/main" val="1026831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subTnLst>
                                    <p:set>
                                      <p:cBhvr override="childStyle">
                                        <p:cTn dur="1" fill="hold" display="0" masterRel="nextClick" afterEffect="1"/>
                                        <p:tgtEl>
                                          <p:spTgt spid="40"/>
                                        </p:tgtEl>
                                        <p:attrNameLst>
                                          <p:attrName>style.visibility</p:attrName>
                                        </p:attrNameLst>
                                      </p:cBhvr>
                                      <p:to>
                                        <p:strVal val="hidden"/>
                                      </p:to>
                                    </p:set>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childTnLst>
                                  <p:subTnLst>
                                    <p:set>
                                      <p:cBhvr override="childStyle">
                                        <p:cTn dur="1" fill="hold" display="0" masterRel="nextClick" afterEffect="1"/>
                                        <p:tgtEl>
                                          <p:spTgt spid="41"/>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40" grpId="0" animBg="1"/>
      <p:bldP spid="4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
        <p:nvSpPr>
          <p:cNvPr id="5" name="Text Placeholder 4"/>
          <p:cNvSpPr>
            <a:spLocks noGrp="1"/>
          </p:cNvSpPr>
          <p:nvPr>
            <p:ph type="body" idx="1"/>
          </p:nvPr>
        </p:nvSpPr>
        <p:spPr/>
        <p:txBody>
          <a:bodyPr/>
          <a:lstStyle/>
          <a:p>
            <a:r>
              <a:rPr lang="en-US" dirty="0" smtClean="0"/>
              <a:t>Lean, Few dependencies</a:t>
            </a:r>
            <a:endParaRPr lang="en-US" dirty="0"/>
          </a:p>
        </p:txBody>
      </p:sp>
      <p:sp>
        <p:nvSpPr>
          <p:cNvPr id="6" name="Content Placeholder 5"/>
          <p:cNvSpPr>
            <a:spLocks noGrp="1"/>
          </p:cNvSpPr>
          <p:nvPr>
            <p:ph sz="half" idx="2"/>
          </p:nvPr>
        </p:nvSpPr>
        <p:spPr/>
        <p:txBody>
          <a:bodyPr>
            <a:normAutofit fontScale="92500" lnSpcReduction="20000"/>
          </a:bodyPr>
          <a:lstStyle/>
          <a:p>
            <a:r>
              <a:rPr lang="en-US" dirty="0" smtClean="0"/>
              <a:t>Higher work item count</a:t>
            </a:r>
          </a:p>
          <a:p>
            <a:r>
              <a:rPr lang="en-US" dirty="0" smtClean="0"/>
              <a:t>More granular work items</a:t>
            </a:r>
          </a:p>
          <a:p>
            <a:r>
              <a:rPr lang="en-US" dirty="0" smtClean="0"/>
              <a:t>Lower WIP</a:t>
            </a:r>
          </a:p>
          <a:p>
            <a:r>
              <a:rPr lang="en-US" dirty="0" smtClean="0"/>
              <a:t>Team Self Sufficient</a:t>
            </a:r>
          </a:p>
          <a:p>
            <a:r>
              <a:rPr lang="en-US" dirty="0" smtClean="0"/>
              <a:t>Internal Impediments</a:t>
            </a:r>
          </a:p>
          <a:p>
            <a:endParaRPr lang="en-US" dirty="0"/>
          </a:p>
          <a:p>
            <a:r>
              <a:rPr lang="en-US" dirty="0" smtClean="0"/>
              <a:t>Do: Automation</a:t>
            </a:r>
          </a:p>
          <a:p>
            <a:r>
              <a:rPr lang="en-US" dirty="0" smtClean="0"/>
              <a:t>Do: Task Efficiency</a:t>
            </a:r>
          </a:p>
          <a:p>
            <a:endParaRPr lang="en-US" dirty="0" smtClean="0"/>
          </a:p>
          <a:p>
            <a:endParaRPr lang="en-US" dirty="0"/>
          </a:p>
        </p:txBody>
      </p:sp>
      <p:sp>
        <p:nvSpPr>
          <p:cNvPr id="7" name="Text Placeholder 6"/>
          <p:cNvSpPr>
            <a:spLocks noGrp="1"/>
          </p:cNvSpPr>
          <p:nvPr>
            <p:ph type="body" sz="quarter" idx="3"/>
          </p:nvPr>
        </p:nvSpPr>
        <p:spPr/>
        <p:txBody>
          <a:bodyPr>
            <a:normAutofit/>
          </a:bodyPr>
          <a:lstStyle/>
          <a:p>
            <a:r>
              <a:rPr lang="en-US" dirty="0" smtClean="0"/>
              <a:t>Sprint, Many dependencies</a:t>
            </a:r>
            <a:endParaRPr lang="en-US" dirty="0"/>
          </a:p>
        </p:txBody>
      </p:sp>
      <p:sp>
        <p:nvSpPr>
          <p:cNvPr id="8" name="Content Placeholder 7"/>
          <p:cNvSpPr>
            <a:spLocks noGrp="1"/>
          </p:cNvSpPr>
          <p:nvPr>
            <p:ph sz="quarter" idx="4"/>
          </p:nvPr>
        </p:nvSpPr>
        <p:spPr/>
        <p:txBody>
          <a:bodyPr>
            <a:normAutofit fontScale="92500" lnSpcReduction="10000"/>
          </a:bodyPr>
          <a:lstStyle/>
          <a:p>
            <a:r>
              <a:rPr lang="en-US" dirty="0" smtClean="0"/>
              <a:t>Lower work item count</a:t>
            </a:r>
          </a:p>
          <a:p>
            <a:r>
              <a:rPr lang="en-US" dirty="0" smtClean="0"/>
              <a:t>Chunkier work items</a:t>
            </a:r>
          </a:p>
          <a:p>
            <a:r>
              <a:rPr lang="en-US" dirty="0" smtClean="0"/>
              <a:t>Higher WIP</a:t>
            </a:r>
          </a:p>
          <a:p>
            <a:r>
              <a:rPr lang="en-US" dirty="0" smtClean="0"/>
              <a:t>External Dependencies</a:t>
            </a:r>
          </a:p>
          <a:p>
            <a:r>
              <a:rPr lang="en-US" dirty="0" smtClean="0"/>
              <a:t>External Impediments</a:t>
            </a:r>
          </a:p>
          <a:p>
            <a:endParaRPr lang="en-US" dirty="0"/>
          </a:p>
          <a:p>
            <a:r>
              <a:rPr lang="en-US" dirty="0" smtClean="0"/>
              <a:t>Do: Collapse Teams</a:t>
            </a:r>
          </a:p>
          <a:p>
            <a:r>
              <a:rPr lang="en-US" dirty="0" smtClean="0"/>
              <a:t>Do: Impediment analysis</a:t>
            </a:r>
          </a:p>
          <a:p>
            <a:endParaRPr lang="en-US" dirty="0"/>
          </a:p>
          <a:p>
            <a:endParaRPr lang="en-US" dirty="0"/>
          </a:p>
        </p:txBody>
      </p:sp>
      <p:sp>
        <p:nvSpPr>
          <p:cNvPr id="3" name="Slide Number Placeholder 2"/>
          <p:cNvSpPr>
            <a:spLocks noGrp="1"/>
          </p:cNvSpPr>
          <p:nvPr>
            <p:ph type="sldNum" sz="quarter" idx="12"/>
          </p:nvPr>
        </p:nvSpPr>
        <p:spPr/>
        <p:txBody>
          <a:bodyPr/>
          <a:lstStyle/>
          <a:p>
            <a:fld id="{5F8E5861-E65C-4BE8-8BCB-9B255B5A3C3D}" type="slidenum">
              <a:rPr lang="en-US" smtClean="0"/>
              <a:t>45</a:t>
            </a:fld>
            <a:endParaRPr lang="en-US" dirty="0"/>
          </a:p>
        </p:txBody>
      </p:sp>
      <p:grpSp>
        <p:nvGrpSpPr>
          <p:cNvPr id="34" name="Group 33"/>
          <p:cNvGrpSpPr/>
          <p:nvPr/>
        </p:nvGrpSpPr>
        <p:grpSpPr>
          <a:xfrm>
            <a:off x="1164373" y="368262"/>
            <a:ext cx="1924488" cy="1179553"/>
            <a:chOff x="616080" y="247202"/>
            <a:chExt cx="8299320" cy="5086804"/>
          </a:xfrm>
        </p:grpSpPr>
        <p:pic>
          <p:nvPicPr>
            <p:cNvPr id="35" name="Picture 34" descr="Screen Clippi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0006" y="247202"/>
              <a:ext cx="2405168" cy="1215078"/>
            </a:xfrm>
            <a:prstGeom prst="rect">
              <a:avLst/>
            </a:prstGeom>
          </p:spPr>
        </p:pic>
        <p:pic>
          <p:nvPicPr>
            <p:cNvPr id="36" name="Picture 35" descr="Screen Clippi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0006" y="2083710"/>
              <a:ext cx="2450394" cy="1233163"/>
            </a:xfrm>
            <a:prstGeom prst="rect">
              <a:avLst/>
            </a:prstGeom>
          </p:spPr>
        </p:pic>
        <p:pic>
          <p:nvPicPr>
            <p:cNvPr id="37" name="Picture 36" descr="Screen Clippi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0005" y="3839979"/>
              <a:ext cx="2374191" cy="1205547"/>
            </a:xfrm>
            <a:prstGeom prst="rect">
              <a:avLst/>
            </a:prstGeom>
          </p:spPr>
        </p:pic>
        <p:grpSp>
          <p:nvGrpSpPr>
            <p:cNvPr id="38" name="Grupa 52"/>
            <p:cNvGrpSpPr/>
            <p:nvPr/>
          </p:nvGrpSpPr>
          <p:grpSpPr>
            <a:xfrm>
              <a:off x="1447800" y="495507"/>
              <a:ext cx="6324600" cy="4838499"/>
              <a:chOff x="4761804" y="3404503"/>
              <a:chExt cx="3120854" cy="3096344"/>
            </a:xfrm>
          </p:grpSpPr>
          <p:grpSp>
            <p:nvGrpSpPr>
              <p:cNvPr id="47" name="Grupa 45"/>
              <p:cNvGrpSpPr/>
              <p:nvPr/>
            </p:nvGrpSpPr>
            <p:grpSpPr>
              <a:xfrm>
                <a:off x="4761804" y="4233467"/>
                <a:ext cx="3120854" cy="1193565"/>
                <a:chOff x="4761804" y="4257692"/>
                <a:chExt cx="3120854" cy="1193565"/>
              </a:xfrm>
            </p:grpSpPr>
            <p:sp>
              <p:nvSpPr>
                <p:cNvPr id="51" name="Freeform 49"/>
                <p:cNvSpPr>
                  <a:spLocks/>
                </p:cNvSpPr>
                <p:nvPr/>
              </p:nvSpPr>
              <p:spPr bwMode="auto">
                <a:xfrm>
                  <a:off x="4761804" y="4257692"/>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49"/>
                <p:cNvSpPr>
                  <a:spLocks/>
                </p:cNvSpPr>
                <p:nvPr/>
              </p:nvSpPr>
              <p:spPr bwMode="auto">
                <a:xfrm>
                  <a:off x="4786314" y="5379249"/>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8" name="Grupa 46"/>
              <p:cNvGrpSpPr/>
              <p:nvPr/>
            </p:nvGrpSpPr>
            <p:grpSpPr>
              <a:xfrm rot="5400000">
                <a:off x="4869658" y="4202257"/>
                <a:ext cx="3096344" cy="1500835"/>
                <a:chOff x="4786314" y="4118628"/>
                <a:chExt cx="3096344" cy="1500835"/>
              </a:xfrm>
            </p:grpSpPr>
            <p:sp>
              <p:nvSpPr>
                <p:cNvPr id="49" name="Freeform 49"/>
                <p:cNvSpPr>
                  <a:spLocks/>
                </p:cNvSpPr>
                <p:nvPr/>
              </p:nvSpPr>
              <p:spPr bwMode="auto">
                <a:xfrm>
                  <a:off x="4786314" y="4118628"/>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49"/>
                <p:cNvSpPr>
                  <a:spLocks/>
                </p:cNvSpPr>
                <p:nvPr/>
              </p:nvSpPr>
              <p:spPr bwMode="auto">
                <a:xfrm>
                  <a:off x="4786314" y="5547455"/>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pic>
          <p:nvPicPr>
            <p:cNvPr id="39" name="Picture 38" descr="Screen Clippi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15846" y="247202"/>
              <a:ext cx="2499554" cy="1226077"/>
            </a:xfrm>
            <a:prstGeom prst="rect">
              <a:avLst/>
            </a:prstGeom>
          </p:spPr>
        </p:pic>
        <p:pic>
          <p:nvPicPr>
            <p:cNvPr id="40" name="Picture 39" descr="Screen Clippi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86090" y="247202"/>
              <a:ext cx="2431030" cy="1220269"/>
            </a:xfrm>
            <a:prstGeom prst="rect">
              <a:avLst/>
            </a:prstGeom>
          </p:spPr>
        </p:pic>
        <p:pic>
          <p:nvPicPr>
            <p:cNvPr id="41" name="Picture 40" descr="Screen Clippi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586090" y="2077819"/>
              <a:ext cx="2431030" cy="1204731"/>
            </a:xfrm>
            <a:prstGeom prst="rect">
              <a:avLst/>
            </a:prstGeom>
          </p:spPr>
        </p:pic>
        <p:pic>
          <p:nvPicPr>
            <p:cNvPr id="42" name="Picture 41" descr="Screen Clippi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415846" y="2076268"/>
              <a:ext cx="2499554" cy="1210575"/>
            </a:xfrm>
            <a:prstGeom prst="rect">
              <a:avLst/>
            </a:prstGeom>
          </p:spPr>
        </p:pic>
        <p:pic>
          <p:nvPicPr>
            <p:cNvPr id="43" name="Picture 42" descr="Screen Clippi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415846" y="3805230"/>
              <a:ext cx="2499554" cy="1221373"/>
            </a:xfrm>
            <a:prstGeom prst="rect">
              <a:avLst/>
            </a:prstGeom>
          </p:spPr>
        </p:pic>
        <p:pic>
          <p:nvPicPr>
            <p:cNvPr id="44" name="Picture 43" descr="Screen Clippi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586089" y="3843295"/>
              <a:ext cx="2433711" cy="1183308"/>
            </a:xfrm>
            <a:prstGeom prst="rect">
              <a:avLst/>
            </a:prstGeom>
          </p:spPr>
        </p:pic>
        <p:sp>
          <p:nvSpPr>
            <p:cNvPr id="46" name="Rounded Rectangle 45"/>
            <p:cNvSpPr/>
            <p:nvPr/>
          </p:nvSpPr>
          <p:spPr>
            <a:xfrm>
              <a:off x="616080" y="1933968"/>
              <a:ext cx="5471354" cy="3286850"/>
            </a:xfrm>
            <a:prstGeom prst="roundRect">
              <a:avLst/>
            </a:prstGeom>
            <a:solidFill>
              <a:schemeClr val="accent2">
                <a:alpha val="5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p:cNvGrpSpPr/>
          <p:nvPr/>
        </p:nvGrpSpPr>
        <p:grpSpPr>
          <a:xfrm>
            <a:off x="5746055" y="304800"/>
            <a:ext cx="1928772" cy="1219206"/>
            <a:chOff x="750005" y="76200"/>
            <a:chExt cx="8317795" cy="5257806"/>
          </a:xfrm>
        </p:grpSpPr>
        <p:pic>
          <p:nvPicPr>
            <p:cNvPr id="54" name="Picture 53" descr="Screen Clippi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0006" y="247202"/>
              <a:ext cx="2405168" cy="1215078"/>
            </a:xfrm>
            <a:prstGeom prst="rect">
              <a:avLst/>
            </a:prstGeom>
          </p:spPr>
        </p:pic>
        <p:pic>
          <p:nvPicPr>
            <p:cNvPr id="55" name="Picture 54" descr="Screen Clippi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0006" y="2083710"/>
              <a:ext cx="2450394" cy="1233163"/>
            </a:xfrm>
            <a:prstGeom prst="rect">
              <a:avLst/>
            </a:prstGeom>
          </p:spPr>
        </p:pic>
        <p:pic>
          <p:nvPicPr>
            <p:cNvPr id="56" name="Picture 55" descr="Screen Clippi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0005" y="3839979"/>
              <a:ext cx="2374191" cy="1205547"/>
            </a:xfrm>
            <a:prstGeom prst="rect">
              <a:avLst/>
            </a:prstGeom>
          </p:spPr>
        </p:pic>
        <p:grpSp>
          <p:nvGrpSpPr>
            <p:cNvPr id="57" name="Grupa 52"/>
            <p:cNvGrpSpPr/>
            <p:nvPr/>
          </p:nvGrpSpPr>
          <p:grpSpPr>
            <a:xfrm>
              <a:off x="1447800" y="495507"/>
              <a:ext cx="6324600" cy="4838499"/>
              <a:chOff x="4761804" y="3404503"/>
              <a:chExt cx="3120854" cy="3096344"/>
            </a:xfrm>
          </p:grpSpPr>
          <p:grpSp>
            <p:nvGrpSpPr>
              <p:cNvPr id="66" name="Grupa 45"/>
              <p:cNvGrpSpPr/>
              <p:nvPr/>
            </p:nvGrpSpPr>
            <p:grpSpPr>
              <a:xfrm>
                <a:off x="4761804" y="4233467"/>
                <a:ext cx="3120854" cy="1193565"/>
                <a:chOff x="4761804" y="4257692"/>
                <a:chExt cx="3120854" cy="1193565"/>
              </a:xfrm>
            </p:grpSpPr>
            <p:sp>
              <p:nvSpPr>
                <p:cNvPr id="70" name="Freeform 49"/>
                <p:cNvSpPr>
                  <a:spLocks/>
                </p:cNvSpPr>
                <p:nvPr/>
              </p:nvSpPr>
              <p:spPr bwMode="auto">
                <a:xfrm>
                  <a:off x="4761804" y="4257692"/>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49"/>
                <p:cNvSpPr>
                  <a:spLocks/>
                </p:cNvSpPr>
                <p:nvPr/>
              </p:nvSpPr>
              <p:spPr bwMode="auto">
                <a:xfrm>
                  <a:off x="4786314" y="5379249"/>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7" name="Grupa 46"/>
              <p:cNvGrpSpPr/>
              <p:nvPr/>
            </p:nvGrpSpPr>
            <p:grpSpPr>
              <a:xfrm rot="5400000">
                <a:off x="4869658" y="4202257"/>
                <a:ext cx="3096344" cy="1500835"/>
                <a:chOff x="4786314" y="4118628"/>
                <a:chExt cx="3096344" cy="1500835"/>
              </a:xfrm>
            </p:grpSpPr>
            <p:sp>
              <p:nvSpPr>
                <p:cNvPr id="68" name="Freeform 49"/>
                <p:cNvSpPr>
                  <a:spLocks/>
                </p:cNvSpPr>
                <p:nvPr/>
              </p:nvSpPr>
              <p:spPr bwMode="auto">
                <a:xfrm>
                  <a:off x="4786314" y="4118628"/>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8"/>
                <p:cNvSpPr>
                  <a:spLocks/>
                </p:cNvSpPr>
                <p:nvPr/>
              </p:nvSpPr>
              <p:spPr bwMode="auto">
                <a:xfrm>
                  <a:off x="4786314" y="5547455"/>
                  <a:ext cx="3096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pic>
          <p:nvPicPr>
            <p:cNvPr id="58" name="Picture 57" descr="Screen Clippi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15846" y="247202"/>
              <a:ext cx="2499554" cy="1226077"/>
            </a:xfrm>
            <a:prstGeom prst="rect">
              <a:avLst/>
            </a:prstGeom>
          </p:spPr>
        </p:pic>
        <p:pic>
          <p:nvPicPr>
            <p:cNvPr id="59" name="Picture 58" descr="Screen Clippi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86090" y="247202"/>
              <a:ext cx="2431030" cy="1220269"/>
            </a:xfrm>
            <a:prstGeom prst="rect">
              <a:avLst/>
            </a:prstGeom>
          </p:spPr>
        </p:pic>
        <p:pic>
          <p:nvPicPr>
            <p:cNvPr id="60" name="Picture 59" descr="Screen Clippi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586090" y="2077819"/>
              <a:ext cx="2431030" cy="1204731"/>
            </a:xfrm>
            <a:prstGeom prst="rect">
              <a:avLst/>
            </a:prstGeom>
          </p:spPr>
        </p:pic>
        <p:pic>
          <p:nvPicPr>
            <p:cNvPr id="61" name="Picture 60" descr="Screen Clippi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415846" y="2076268"/>
              <a:ext cx="2499554" cy="1210575"/>
            </a:xfrm>
            <a:prstGeom prst="rect">
              <a:avLst/>
            </a:prstGeom>
          </p:spPr>
        </p:pic>
        <p:pic>
          <p:nvPicPr>
            <p:cNvPr id="62" name="Picture 61" descr="Screen Clippi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415846" y="3805230"/>
              <a:ext cx="2499554" cy="1221373"/>
            </a:xfrm>
            <a:prstGeom prst="rect">
              <a:avLst/>
            </a:prstGeom>
          </p:spPr>
        </p:pic>
        <p:pic>
          <p:nvPicPr>
            <p:cNvPr id="63" name="Picture 62" descr="Screen Clippi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586089" y="3843295"/>
              <a:ext cx="2433711" cy="1183308"/>
            </a:xfrm>
            <a:prstGeom prst="rect">
              <a:avLst/>
            </a:prstGeom>
          </p:spPr>
        </p:pic>
        <p:sp>
          <p:nvSpPr>
            <p:cNvPr id="64" name="Rounded Rectangle 63"/>
            <p:cNvSpPr/>
            <p:nvPr/>
          </p:nvSpPr>
          <p:spPr>
            <a:xfrm>
              <a:off x="3429001" y="76200"/>
              <a:ext cx="5638799" cy="3430494"/>
            </a:xfrm>
            <a:prstGeom prst="round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 name="TextBox 44"/>
          <p:cNvSpPr txBox="1"/>
          <p:nvPr/>
        </p:nvSpPr>
        <p:spPr>
          <a:xfrm>
            <a:off x="2667000" y="6320137"/>
            <a:ext cx="3944028" cy="461665"/>
          </a:xfrm>
          <a:prstGeom prst="rect">
            <a:avLst/>
          </a:prstGeom>
          <a:noFill/>
        </p:spPr>
        <p:txBody>
          <a:bodyPr wrap="none" rtlCol="0">
            <a:spAutoFit/>
          </a:bodyPr>
          <a:lstStyle/>
          <a:p>
            <a:r>
              <a:rPr lang="en-US" sz="2400" b="1" dirty="0">
                <a:solidFill>
                  <a:schemeClr val="tx2"/>
                </a:solidFill>
              </a:rPr>
              <a:t>Paper: http://bit.ly/14eYFM2</a:t>
            </a:r>
          </a:p>
        </p:txBody>
      </p:sp>
    </p:spTree>
    <p:extLst>
      <p:ext uri="{BB962C8B-B14F-4D97-AF65-F5344CB8AC3E}">
        <p14:creationId xmlns:p14="http://schemas.microsoft.com/office/powerpoint/2010/main" val="780046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4" end="4"/>
                                            </p:txEl>
                                          </p:spTgt>
                                        </p:tgtEl>
                                        <p:attrNameLst>
                                          <p:attrName>style.visibility</p:attrName>
                                        </p:attrNameLst>
                                      </p:cBhvr>
                                      <p:to>
                                        <p:strVal val="visible"/>
                                      </p:to>
                                    </p:set>
                                    <p:animEffect transition="in" filter="fade">
                                      <p:cBhvr>
                                        <p:cTn id="10" dur="500"/>
                                        <p:tgtEl>
                                          <p:spTgt spid="6">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fade">
                                      <p:cBhvr>
                                        <p:cTn id="15" dur="500"/>
                                        <p:tgtEl>
                                          <p:spTgt spid="8">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fad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animEffect transition="in" filter="fade">
                                      <p:cBhvr>
                                        <p:cTn id="23" dur="500"/>
                                        <p:tgtEl>
                                          <p:spTgt spid="6">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6">
                                            <p:txEl>
                                              <p:pRg st="7" end="7"/>
                                            </p:txEl>
                                          </p:spTgt>
                                        </p:tgtEl>
                                        <p:attrNameLst>
                                          <p:attrName>style.visibility</p:attrName>
                                        </p:attrNameLst>
                                      </p:cBhvr>
                                      <p:to>
                                        <p:strVal val="visible"/>
                                      </p:to>
                                    </p:set>
                                    <p:animEffect transition="in" filter="fade">
                                      <p:cBhvr>
                                        <p:cTn id="26" dur="500"/>
                                        <p:tgtEl>
                                          <p:spTgt spid="6">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animEffect transition="in" filter="fade">
                                      <p:cBhvr>
                                        <p:cTn id="31" dur="500"/>
                                        <p:tgtEl>
                                          <p:spTgt spid="8">
                                            <p:txEl>
                                              <p:pRg st="6" end="6"/>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xEl>
                                              <p:pRg st="7" end="7"/>
                                            </p:txEl>
                                          </p:spTgt>
                                        </p:tgtEl>
                                        <p:attrNameLst>
                                          <p:attrName>style.visibility</p:attrName>
                                        </p:attrNameLst>
                                      </p:cBhvr>
                                      <p:to>
                                        <p:strVal val="visible"/>
                                      </p:to>
                                    </p:set>
                                    <p:animEffect transition="in" filter="fade">
                                      <p:cBhvr>
                                        <p:cTn id="34"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F8E5861-E65C-4BE8-8BCB-9B255B5A3C3D}" type="slidenum">
              <a:rPr lang="en-US" smtClean="0"/>
              <a:t>46</a:t>
            </a:fld>
            <a:endParaRPr lang="en-US" dirty="0"/>
          </a:p>
        </p:txBody>
      </p:sp>
      <p:sp>
        <p:nvSpPr>
          <p:cNvPr id="7" name="TextBox 6"/>
          <p:cNvSpPr txBox="1"/>
          <p:nvPr/>
        </p:nvSpPr>
        <p:spPr>
          <a:xfrm>
            <a:off x="2608597" y="5438951"/>
            <a:ext cx="838050" cy="369332"/>
          </a:xfrm>
          <a:prstGeom prst="rect">
            <a:avLst/>
          </a:prstGeom>
          <a:noFill/>
        </p:spPr>
        <p:txBody>
          <a:bodyPr wrap="none" rtlCol="0">
            <a:spAutoFit/>
          </a:bodyPr>
          <a:lstStyle/>
          <a:p>
            <a:r>
              <a:rPr lang="en-US" dirty="0"/>
              <a:t>0 to 10</a:t>
            </a:r>
          </a:p>
        </p:txBody>
      </p:sp>
      <p:sp>
        <p:nvSpPr>
          <p:cNvPr id="8" name="TextBox 7"/>
          <p:cNvSpPr txBox="1"/>
          <p:nvPr/>
        </p:nvSpPr>
        <p:spPr>
          <a:xfrm>
            <a:off x="5390951" y="5438953"/>
            <a:ext cx="955070" cy="646331"/>
          </a:xfrm>
          <a:prstGeom prst="rect">
            <a:avLst/>
          </a:prstGeom>
          <a:noFill/>
        </p:spPr>
        <p:txBody>
          <a:bodyPr wrap="none" rtlCol="0">
            <a:spAutoFit/>
          </a:bodyPr>
          <a:lstStyle/>
          <a:p>
            <a:r>
              <a:rPr lang="en-US" dirty="0"/>
              <a:t>10 to 30</a:t>
            </a:r>
            <a:br>
              <a:rPr lang="en-US" dirty="0"/>
            </a:br>
            <a:endParaRPr lang="en-US" dirty="0"/>
          </a:p>
        </p:txBody>
      </p:sp>
      <p:sp>
        <p:nvSpPr>
          <p:cNvPr id="9" name="TextBox 8"/>
          <p:cNvSpPr txBox="1"/>
          <p:nvPr/>
        </p:nvSpPr>
        <p:spPr>
          <a:xfrm rot="16200000">
            <a:off x="840338" y="1747128"/>
            <a:ext cx="1673087" cy="646331"/>
          </a:xfrm>
          <a:prstGeom prst="rect">
            <a:avLst/>
          </a:prstGeom>
          <a:noFill/>
        </p:spPr>
        <p:txBody>
          <a:bodyPr wrap="none" rtlCol="0">
            <a:spAutoFit/>
          </a:bodyPr>
          <a:lstStyle/>
          <a:p>
            <a:pPr algn="ctr"/>
            <a:r>
              <a:rPr lang="en-US" dirty="0"/>
              <a:t>1.3 to 2</a:t>
            </a:r>
            <a:br>
              <a:rPr lang="en-US" dirty="0"/>
            </a:br>
            <a:r>
              <a:rPr lang="en-US" dirty="0"/>
              <a:t>(Weibull Range)</a:t>
            </a:r>
          </a:p>
        </p:txBody>
      </p:sp>
      <p:sp>
        <p:nvSpPr>
          <p:cNvPr id="10" name="TextBox 9"/>
          <p:cNvSpPr txBox="1"/>
          <p:nvPr/>
        </p:nvSpPr>
        <p:spPr>
          <a:xfrm rot="16200000">
            <a:off x="644804" y="3711897"/>
            <a:ext cx="2064155" cy="646331"/>
          </a:xfrm>
          <a:prstGeom prst="rect">
            <a:avLst/>
          </a:prstGeom>
          <a:noFill/>
        </p:spPr>
        <p:txBody>
          <a:bodyPr wrap="none" rtlCol="0">
            <a:spAutoFit/>
          </a:bodyPr>
          <a:lstStyle/>
          <a:p>
            <a:pPr algn="ctr"/>
            <a:r>
              <a:rPr lang="en-US" dirty="0"/>
              <a:t>1 to 1.3</a:t>
            </a:r>
            <a:br>
              <a:rPr lang="en-US" dirty="0"/>
            </a:br>
            <a:r>
              <a:rPr lang="en-US" dirty="0"/>
              <a:t>(Exponential Range)</a:t>
            </a:r>
          </a:p>
        </p:txBody>
      </p:sp>
      <p:sp>
        <p:nvSpPr>
          <p:cNvPr id="11" name="TextBox 10"/>
          <p:cNvSpPr txBox="1"/>
          <p:nvPr/>
        </p:nvSpPr>
        <p:spPr>
          <a:xfrm>
            <a:off x="2209800" y="3124200"/>
            <a:ext cx="2473694" cy="230832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b="1" dirty="0"/>
              <a:t>Traits:</a:t>
            </a:r>
          </a:p>
          <a:p>
            <a:r>
              <a:rPr lang="en-US" sz="1600" dirty="0"/>
              <a:t>Small or repetitive work items. Low WIP. Few external dependencies. Good predictability.</a:t>
            </a:r>
          </a:p>
          <a:p>
            <a:r>
              <a:rPr lang="en-US" sz="1600" b="1" dirty="0"/>
              <a:t>Process advice: </a:t>
            </a:r>
            <a:r>
              <a:rPr lang="en-US" sz="1600" dirty="0"/>
              <a:t>Automation of tasks, focus on task efficiency. Lean/Kanban optimal.</a:t>
            </a:r>
          </a:p>
        </p:txBody>
      </p:sp>
      <p:sp>
        <p:nvSpPr>
          <p:cNvPr id="12" name="TextBox 11"/>
          <p:cNvSpPr txBox="1"/>
          <p:nvPr/>
        </p:nvSpPr>
        <p:spPr>
          <a:xfrm>
            <a:off x="4688145" y="815876"/>
            <a:ext cx="2473694" cy="230832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b="1" dirty="0"/>
              <a:t>Traits:</a:t>
            </a:r>
          </a:p>
          <a:p>
            <a:r>
              <a:rPr lang="en-US" sz="1600" dirty="0"/>
              <a:t>Larger unique work items. High WIP. Low predictability. Many external dependencies.</a:t>
            </a:r>
          </a:p>
          <a:p>
            <a:r>
              <a:rPr lang="en-US" sz="1600" b="1" dirty="0"/>
              <a:t>Process advice: </a:t>
            </a:r>
            <a:r>
              <a:rPr lang="en-US" sz="1600" dirty="0"/>
              <a:t>Focus on identification and removal of impediments and delays, and quality. Scrum optimal.</a:t>
            </a:r>
          </a:p>
        </p:txBody>
      </p:sp>
      <p:sp>
        <p:nvSpPr>
          <p:cNvPr id="13" name="TextBox 12"/>
          <p:cNvSpPr txBox="1"/>
          <p:nvPr/>
        </p:nvSpPr>
        <p:spPr>
          <a:xfrm>
            <a:off x="2205150" y="815876"/>
            <a:ext cx="2483157" cy="230832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b="1" dirty="0"/>
              <a:t>Traits:</a:t>
            </a:r>
          </a:p>
          <a:p>
            <a:r>
              <a:rPr lang="en-US" sz="1600" dirty="0"/>
              <a:t>Small unique work items. Medium WIP. Few external impediments. Fair predictability.</a:t>
            </a:r>
          </a:p>
          <a:p>
            <a:endParaRPr lang="en-US" sz="1600" dirty="0"/>
          </a:p>
          <a:p>
            <a:endParaRPr lang="en-US" sz="1600" dirty="0"/>
          </a:p>
          <a:p>
            <a:endParaRPr lang="en-US" sz="1600" dirty="0"/>
          </a:p>
          <a:p>
            <a:endParaRPr lang="en-US" sz="1600" dirty="0"/>
          </a:p>
        </p:txBody>
      </p:sp>
      <p:sp>
        <p:nvSpPr>
          <p:cNvPr id="14" name="TextBox 13"/>
          <p:cNvSpPr txBox="1"/>
          <p:nvPr/>
        </p:nvSpPr>
        <p:spPr>
          <a:xfrm>
            <a:off x="4688145" y="3124200"/>
            <a:ext cx="2473694" cy="230832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b="1" dirty="0"/>
              <a:t>Traits:</a:t>
            </a:r>
          </a:p>
          <a:p>
            <a:r>
              <a:rPr lang="en-US" sz="1600" dirty="0"/>
              <a:t>Larger work items. Large WIP. Many external dependencies. Poor predictability. </a:t>
            </a:r>
          </a:p>
          <a:p>
            <a:endParaRPr lang="en-US" sz="1600" dirty="0"/>
          </a:p>
          <a:p>
            <a:endParaRPr lang="en-US" sz="1600" dirty="0"/>
          </a:p>
          <a:p>
            <a:endParaRPr lang="en-US" sz="1600" dirty="0"/>
          </a:p>
          <a:p>
            <a:endParaRPr lang="en-US" sz="1600" dirty="0"/>
          </a:p>
        </p:txBody>
      </p:sp>
      <p:sp>
        <p:nvSpPr>
          <p:cNvPr id="15" name="TextBox 14"/>
          <p:cNvSpPr txBox="1"/>
          <p:nvPr/>
        </p:nvSpPr>
        <p:spPr>
          <a:xfrm>
            <a:off x="3446649" y="5808283"/>
            <a:ext cx="2464393" cy="369332"/>
          </a:xfrm>
          <a:prstGeom prst="rect">
            <a:avLst/>
          </a:prstGeom>
          <a:noFill/>
        </p:spPr>
        <p:txBody>
          <a:bodyPr wrap="none" rtlCol="0">
            <a:spAutoFit/>
          </a:bodyPr>
          <a:lstStyle/>
          <a:p>
            <a:r>
              <a:rPr lang="en-US" dirty="0"/>
              <a:t>Weibull Scale Parameter</a:t>
            </a:r>
          </a:p>
        </p:txBody>
      </p:sp>
      <p:sp>
        <p:nvSpPr>
          <p:cNvPr id="16" name="TextBox 15"/>
          <p:cNvSpPr txBox="1"/>
          <p:nvPr/>
        </p:nvSpPr>
        <p:spPr>
          <a:xfrm rot="16200000">
            <a:off x="-135686" y="2814051"/>
            <a:ext cx="2559290" cy="369332"/>
          </a:xfrm>
          <a:prstGeom prst="rect">
            <a:avLst/>
          </a:prstGeom>
          <a:noFill/>
        </p:spPr>
        <p:txBody>
          <a:bodyPr wrap="none" rtlCol="0">
            <a:spAutoFit/>
          </a:bodyPr>
          <a:lstStyle/>
          <a:p>
            <a:r>
              <a:rPr lang="en-US" dirty="0"/>
              <a:t>Weibull Shape Parameter</a:t>
            </a:r>
          </a:p>
        </p:txBody>
      </p:sp>
      <p:sp>
        <p:nvSpPr>
          <p:cNvPr id="2" name="Curved Up Arrow 1"/>
          <p:cNvSpPr/>
          <p:nvPr/>
        </p:nvSpPr>
        <p:spPr>
          <a:xfrm rot="16200000">
            <a:off x="6675933" y="2717153"/>
            <a:ext cx="1828800" cy="807017"/>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Curved Up Arrow 16"/>
          <p:cNvSpPr/>
          <p:nvPr/>
        </p:nvSpPr>
        <p:spPr>
          <a:xfrm rot="10800000">
            <a:off x="3657600" y="8861"/>
            <a:ext cx="1828800" cy="807017"/>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043694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print.staples.com/lp.aspx?alt_doc_id=3Q941-H1A65-6M6&amp;width=5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329145">
            <a:off x="188540" y="685800"/>
            <a:ext cx="8888274" cy="514125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5F8E5861-E65C-4BE8-8BCB-9B255B5A3C3D}" type="slidenum">
              <a:rPr lang="en-US" smtClean="0"/>
              <a:t>47</a:t>
            </a:fld>
            <a:endParaRPr lang="en-US" dirty="0"/>
          </a:p>
        </p:txBody>
      </p:sp>
      <p:sp>
        <p:nvSpPr>
          <p:cNvPr id="5" name="TextBox 4"/>
          <p:cNvSpPr txBox="1"/>
          <p:nvPr/>
        </p:nvSpPr>
        <p:spPr>
          <a:xfrm>
            <a:off x="2667000" y="6320137"/>
            <a:ext cx="3944028" cy="461665"/>
          </a:xfrm>
          <a:prstGeom prst="rect">
            <a:avLst/>
          </a:prstGeom>
          <a:noFill/>
        </p:spPr>
        <p:txBody>
          <a:bodyPr wrap="none" rtlCol="0">
            <a:spAutoFit/>
          </a:bodyPr>
          <a:lstStyle/>
          <a:p>
            <a:r>
              <a:rPr lang="en-US" sz="2400" b="1" dirty="0">
                <a:solidFill>
                  <a:schemeClr val="tx2"/>
                </a:solidFill>
              </a:rPr>
              <a:t>Paper: http://bit.ly/14eYFM2</a:t>
            </a:r>
          </a:p>
        </p:txBody>
      </p:sp>
    </p:spTree>
    <p:extLst>
      <p:ext uri="{BB962C8B-B14F-4D97-AF65-F5344CB8AC3E}">
        <p14:creationId xmlns:p14="http://schemas.microsoft.com/office/powerpoint/2010/main" val="162378624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F8E5861-E65C-4BE8-8BCB-9B255B5A3C3D}" type="slidenum">
              <a:rPr lang="en-US" smtClean="0"/>
              <a:t>48</a:t>
            </a:fld>
            <a:endParaRPr lang="en-US" dirty="0"/>
          </a:p>
        </p:txBody>
      </p:sp>
      <p:pic>
        <p:nvPicPr>
          <p:cNvPr id="9" name="Picture 8"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630" y="0"/>
            <a:ext cx="9512968" cy="7306069"/>
          </a:xfrm>
          <a:prstGeom prst="rect">
            <a:avLst/>
          </a:prstGeom>
        </p:spPr>
      </p:pic>
      <p:sp>
        <p:nvSpPr>
          <p:cNvPr id="11" name="Rectangle 10"/>
          <p:cNvSpPr/>
          <p:nvPr/>
        </p:nvSpPr>
        <p:spPr>
          <a:xfrm>
            <a:off x="2683042" y="1154668"/>
            <a:ext cx="4428392" cy="369332"/>
          </a:xfrm>
          <a:prstGeom prst="rect">
            <a:avLst/>
          </a:prstGeom>
        </p:spPr>
        <p:txBody>
          <a:bodyPr wrap="none">
            <a:spAutoFit/>
          </a:bodyPr>
          <a:lstStyle/>
          <a:p>
            <a:r>
              <a:rPr lang="en-US" dirty="0"/>
              <a:t>Spurious Correlations: http://tylervigen.com/</a:t>
            </a:r>
          </a:p>
        </p:txBody>
      </p:sp>
    </p:spTree>
    <p:extLst>
      <p:ext uri="{BB962C8B-B14F-4D97-AF65-F5344CB8AC3E}">
        <p14:creationId xmlns:p14="http://schemas.microsoft.com/office/powerpoint/2010/main" val="200922906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Contact Details</a:t>
            </a:r>
            <a:endParaRPr lang="en-US" dirty="0"/>
          </a:p>
        </p:txBody>
      </p:sp>
      <p:sp>
        <p:nvSpPr>
          <p:cNvPr id="6" name="Slide Number Placeholder 5"/>
          <p:cNvSpPr>
            <a:spLocks noGrp="1"/>
          </p:cNvSpPr>
          <p:nvPr>
            <p:ph type="sldNum" sz="quarter" idx="12"/>
          </p:nvPr>
        </p:nvSpPr>
        <p:spPr/>
        <p:txBody>
          <a:bodyPr/>
          <a:lstStyle/>
          <a:p>
            <a:fld id="{5F8E5861-E65C-4BE8-8BCB-9B255B5A3C3D}" type="slidenum">
              <a:rPr lang="en-US" smtClean="0"/>
              <a:t>49</a:t>
            </a:fld>
            <a:endParaRPr lang="en-US" dirty="0"/>
          </a:p>
        </p:txBody>
      </p:sp>
      <p:sp>
        <p:nvSpPr>
          <p:cNvPr id="5" name="TextBox 4"/>
          <p:cNvSpPr txBox="1"/>
          <p:nvPr/>
        </p:nvSpPr>
        <p:spPr>
          <a:xfrm>
            <a:off x="1295400" y="2057400"/>
            <a:ext cx="6553200" cy="3046988"/>
          </a:xfrm>
          <a:prstGeom prst="rect">
            <a:avLst/>
          </a:prstGeom>
          <a:noFill/>
        </p:spPr>
        <p:txBody>
          <a:bodyPr wrap="square" rtlCol="0">
            <a:spAutoFit/>
          </a:bodyPr>
          <a:lstStyle/>
          <a:p>
            <a:pPr algn="ctr"/>
            <a:r>
              <a:rPr lang="en-US" sz="2800" b="1" dirty="0">
                <a:hlinkClick r:id="rId2"/>
              </a:rPr>
              <a:t>www.FocusedObjective.com</a:t>
            </a:r>
            <a:endParaRPr lang="en-US" sz="2800" b="1" dirty="0"/>
          </a:p>
          <a:p>
            <a:pPr algn="ctr"/>
            <a:r>
              <a:rPr lang="en-US" dirty="0"/>
              <a:t>Download latest software, videos, presentations and articles on forecasting and applied predictive analytics </a:t>
            </a:r>
          </a:p>
          <a:p>
            <a:pPr algn="ctr"/>
            <a:endParaRPr lang="en-US" dirty="0"/>
          </a:p>
          <a:p>
            <a:pPr algn="ctr"/>
            <a:r>
              <a:rPr lang="en-US" sz="2800" b="1" dirty="0">
                <a:hlinkClick r:id="rId3"/>
              </a:rPr>
              <a:t>Troy.Magennis@focusedobjective.com</a:t>
            </a:r>
            <a:endParaRPr lang="en-US" sz="2800" b="1" dirty="0"/>
          </a:p>
          <a:p>
            <a:pPr algn="ctr"/>
            <a:r>
              <a:rPr lang="en-US" dirty="0"/>
              <a:t>My email address for all questions and comments</a:t>
            </a:r>
          </a:p>
          <a:p>
            <a:pPr algn="ctr"/>
            <a:endParaRPr lang="en-US" dirty="0"/>
          </a:p>
          <a:p>
            <a:pPr algn="ctr"/>
            <a:r>
              <a:rPr lang="en-US" sz="2800" b="1" dirty="0"/>
              <a:t>@</a:t>
            </a:r>
            <a:r>
              <a:rPr lang="en-US" sz="2800" b="1" dirty="0" err="1"/>
              <a:t>t_magennis</a:t>
            </a:r>
            <a:endParaRPr lang="en-US" sz="2800" b="1" dirty="0"/>
          </a:p>
          <a:p>
            <a:pPr algn="ctr"/>
            <a:r>
              <a:rPr lang="en-US" dirty="0"/>
              <a:t>Twitter feed from Troy Magennis</a:t>
            </a:r>
          </a:p>
        </p:txBody>
      </p:sp>
      <p:sp>
        <p:nvSpPr>
          <p:cNvPr id="7" name="TextBox 6"/>
          <p:cNvSpPr txBox="1"/>
          <p:nvPr/>
        </p:nvSpPr>
        <p:spPr>
          <a:xfrm>
            <a:off x="2667000" y="6320137"/>
            <a:ext cx="3944028" cy="461665"/>
          </a:xfrm>
          <a:prstGeom prst="rect">
            <a:avLst/>
          </a:prstGeom>
          <a:noFill/>
        </p:spPr>
        <p:txBody>
          <a:bodyPr wrap="none" rtlCol="0">
            <a:spAutoFit/>
          </a:bodyPr>
          <a:lstStyle/>
          <a:p>
            <a:r>
              <a:rPr lang="en-US" sz="2400" b="1" dirty="0">
                <a:solidFill>
                  <a:schemeClr val="tx2"/>
                </a:solidFill>
              </a:rPr>
              <a:t>Paper: http://bit.ly/14eYFM2</a:t>
            </a:r>
          </a:p>
        </p:txBody>
      </p:sp>
    </p:spTree>
    <p:extLst>
      <p:ext uri="{BB962C8B-B14F-4D97-AF65-F5344CB8AC3E}">
        <p14:creationId xmlns:p14="http://schemas.microsoft.com/office/powerpoint/2010/main" val="14817295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Wisely choosing metrics</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1950388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F8E5861-E65C-4BE8-8BCB-9B255B5A3C3D}" type="slidenum">
              <a:rPr lang="en-US" smtClean="0"/>
              <a:t>50</a:t>
            </a:fld>
            <a:endParaRPr lang="en-US" dirty="0"/>
          </a:p>
        </p:txBody>
      </p:sp>
      <p:sp>
        <p:nvSpPr>
          <p:cNvPr id="14" name="TextBox 13"/>
          <p:cNvSpPr txBox="1"/>
          <p:nvPr/>
        </p:nvSpPr>
        <p:spPr>
          <a:xfrm>
            <a:off x="1143000" y="3840832"/>
            <a:ext cx="1147430" cy="523220"/>
          </a:xfrm>
          <a:prstGeom prst="rect">
            <a:avLst/>
          </a:prstGeom>
          <a:noFill/>
        </p:spPr>
        <p:txBody>
          <a:bodyPr wrap="none" rtlCol="0">
            <a:spAutoFit/>
          </a:bodyPr>
          <a:lstStyle/>
          <a:p>
            <a:r>
              <a:rPr lang="en-US" sz="2800" b="1" dirty="0"/>
              <a:t>VALUE</a:t>
            </a:r>
          </a:p>
        </p:txBody>
      </p:sp>
      <p:sp>
        <p:nvSpPr>
          <p:cNvPr id="15" name="TextBox 14"/>
          <p:cNvSpPr txBox="1"/>
          <p:nvPr/>
        </p:nvSpPr>
        <p:spPr>
          <a:xfrm>
            <a:off x="2057594" y="5456577"/>
            <a:ext cx="1486304" cy="523220"/>
          </a:xfrm>
          <a:prstGeom prst="rect">
            <a:avLst/>
          </a:prstGeom>
          <a:noFill/>
        </p:spPr>
        <p:txBody>
          <a:bodyPr wrap="none" rtlCol="0">
            <a:spAutoFit/>
          </a:bodyPr>
          <a:lstStyle/>
          <a:p>
            <a:r>
              <a:rPr lang="en-US" sz="2800" b="1" dirty="0"/>
              <a:t>QUALITY</a:t>
            </a:r>
          </a:p>
        </p:txBody>
      </p:sp>
      <p:sp>
        <p:nvSpPr>
          <p:cNvPr id="16" name="TextBox 15"/>
          <p:cNvSpPr txBox="1"/>
          <p:nvPr/>
        </p:nvSpPr>
        <p:spPr>
          <a:xfrm>
            <a:off x="3616217" y="3840832"/>
            <a:ext cx="947695" cy="523220"/>
          </a:xfrm>
          <a:prstGeom prst="rect">
            <a:avLst/>
          </a:prstGeom>
          <a:noFill/>
        </p:spPr>
        <p:txBody>
          <a:bodyPr wrap="none" rtlCol="0">
            <a:spAutoFit/>
          </a:bodyPr>
          <a:lstStyle/>
          <a:p>
            <a:r>
              <a:rPr lang="en-US" sz="2800" b="1" dirty="0"/>
              <a:t>TIME</a:t>
            </a:r>
          </a:p>
        </p:txBody>
      </p:sp>
      <p:sp>
        <p:nvSpPr>
          <p:cNvPr id="17" name="TextBox 16"/>
          <p:cNvSpPr txBox="1"/>
          <p:nvPr/>
        </p:nvSpPr>
        <p:spPr>
          <a:xfrm>
            <a:off x="4038600" y="762002"/>
            <a:ext cx="4860388" cy="2062103"/>
          </a:xfrm>
          <a:prstGeom prst="rect">
            <a:avLst/>
          </a:prstGeom>
          <a:noFill/>
        </p:spPr>
        <p:txBody>
          <a:bodyPr wrap="square" rtlCol="0">
            <a:spAutoFit/>
          </a:bodyPr>
          <a:lstStyle/>
          <a:p>
            <a:pPr algn="ctr"/>
            <a:r>
              <a:rPr lang="en-US" sz="3200" b="1" dirty="0"/>
              <a:t>Moving one metric is easy. Moving a metric without impacting at least one of the others is HARD!</a:t>
            </a:r>
          </a:p>
        </p:txBody>
      </p:sp>
      <p:sp>
        <p:nvSpPr>
          <p:cNvPr id="24" name="Freeform 48"/>
          <p:cNvSpPr>
            <a:spLocks/>
          </p:cNvSpPr>
          <p:nvPr/>
        </p:nvSpPr>
        <p:spPr bwMode="auto">
          <a:xfrm rot="14023977">
            <a:off x="8376973" y="491964"/>
            <a:ext cx="714074" cy="493098"/>
          </a:xfrm>
          <a:custGeom>
            <a:avLst/>
            <a:gdLst/>
            <a:ahLst/>
            <a:cxnLst>
              <a:cxn ang="0">
                <a:pos x="388" y="25"/>
              </a:cxn>
              <a:cxn ang="0">
                <a:pos x="381" y="16"/>
              </a:cxn>
              <a:cxn ang="0">
                <a:pos x="365" y="30"/>
              </a:cxn>
              <a:cxn ang="0">
                <a:pos x="363" y="22"/>
              </a:cxn>
              <a:cxn ang="0">
                <a:pos x="335" y="40"/>
              </a:cxn>
              <a:cxn ang="0">
                <a:pos x="355" y="17"/>
              </a:cxn>
              <a:cxn ang="0">
                <a:pos x="361" y="7"/>
              </a:cxn>
              <a:cxn ang="0">
                <a:pos x="346" y="12"/>
              </a:cxn>
              <a:cxn ang="0">
                <a:pos x="344" y="5"/>
              </a:cxn>
              <a:cxn ang="0">
                <a:pos x="169" y="216"/>
              </a:cxn>
              <a:cxn ang="0">
                <a:pos x="147" y="198"/>
              </a:cxn>
              <a:cxn ang="0">
                <a:pos x="102" y="164"/>
              </a:cxn>
              <a:cxn ang="0">
                <a:pos x="115" y="175"/>
              </a:cxn>
              <a:cxn ang="0">
                <a:pos x="74" y="145"/>
              </a:cxn>
              <a:cxn ang="0">
                <a:pos x="66" y="147"/>
              </a:cxn>
              <a:cxn ang="0">
                <a:pos x="85" y="162"/>
              </a:cxn>
              <a:cxn ang="0">
                <a:pos x="81" y="166"/>
              </a:cxn>
              <a:cxn ang="0">
                <a:pos x="62" y="152"/>
              </a:cxn>
              <a:cxn ang="0">
                <a:pos x="58" y="157"/>
              </a:cxn>
              <a:cxn ang="0">
                <a:pos x="66" y="166"/>
              </a:cxn>
              <a:cxn ang="0">
                <a:pos x="61" y="171"/>
              </a:cxn>
              <a:cxn ang="0">
                <a:pos x="46" y="163"/>
              </a:cxn>
              <a:cxn ang="0">
                <a:pos x="43" y="168"/>
              </a:cxn>
              <a:cxn ang="0">
                <a:pos x="59" y="183"/>
              </a:cxn>
              <a:cxn ang="0">
                <a:pos x="24" y="177"/>
              </a:cxn>
              <a:cxn ang="0">
                <a:pos x="31" y="185"/>
              </a:cxn>
              <a:cxn ang="0">
                <a:pos x="14" y="191"/>
              </a:cxn>
              <a:cxn ang="0">
                <a:pos x="109" y="273"/>
              </a:cxn>
              <a:cxn ang="0">
                <a:pos x="131" y="293"/>
              </a:cxn>
              <a:cxn ang="0">
                <a:pos x="141" y="303"/>
              </a:cxn>
              <a:cxn ang="0">
                <a:pos x="146" y="308"/>
              </a:cxn>
              <a:cxn ang="0">
                <a:pos x="147" y="309"/>
              </a:cxn>
              <a:cxn ang="0">
                <a:pos x="147" y="309"/>
              </a:cxn>
              <a:cxn ang="0">
                <a:pos x="147" y="310"/>
              </a:cxn>
              <a:cxn ang="0">
                <a:pos x="221" y="296"/>
              </a:cxn>
              <a:cxn ang="0">
                <a:pos x="222" y="295"/>
              </a:cxn>
              <a:cxn ang="0">
                <a:pos x="224" y="291"/>
              </a:cxn>
              <a:cxn ang="0">
                <a:pos x="244" y="241"/>
              </a:cxn>
              <a:cxn ang="0">
                <a:pos x="379" y="50"/>
              </a:cxn>
              <a:cxn ang="0">
                <a:pos x="377" y="40"/>
              </a:cxn>
              <a:cxn ang="0">
                <a:pos x="388" y="25"/>
              </a:cxn>
            </a:cxnLst>
            <a:rect l="0" t="0" r="r" b="b"/>
            <a:pathLst>
              <a:path w="388" h="310">
                <a:moveTo>
                  <a:pt x="388" y="25"/>
                </a:moveTo>
                <a:cubicBezTo>
                  <a:pt x="387" y="18"/>
                  <a:pt x="387" y="16"/>
                  <a:pt x="381" y="16"/>
                </a:cubicBezTo>
                <a:cubicBezTo>
                  <a:pt x="377" y="20"/>
                  <a:pt x="369" y="27"/>
                  <a:pt x="365" y="30"/>
                </a:cubicBezTo>
                <a:cubicBezTo>
                  <a:pt x="357" y="29"/>
                  <a:pt x="371" y="22"/>
                  <a:pt x="363" y="22"/>
                </a:cubicBezTo>
                <a:cubicBezTo>
                  <a:pt x="355" y="21"/>
                  <a:pt x="341" y="38"/>
                  <a:pt x="335" y="40"/>
                </a:cubicBezTo>
                <a:cubicBezTo>
                  <a:pt x="321" y="49"/>
                  <a:pt x="341" y="27"/>
                  <a:pt x="355" y="17"/>
                </a:cubicBezTo>
                <a:cubicBezTo>
                  <a:pt x="348" y="18"/>
                  <a:pt x="363" y="10"/>
                  <a:pt x="361" y="7"/>
                </a:cubicBezTo>
                <a:cubicBezTo>
                  <a:pt x="356" y="1"/>
                  <a:pt x="368" y="0"/>
                  <a:pt x="346" y="12"/>
                </a:cubicBezTo>
                <a:cubicBezTo>
                  <a:pt x="341" y="14"/>
                  <a:pt x="346" y="8"/>
                  <a:pt x="344" y="5"/>
                </a:cubicBezTo>
                <a:cubicBezTo>
                  <a:pt x="291" y="53"/>
                  <a:pt x="224" y="114"/>
                  <a:pt x="169" y="216"/>
                </a:cubicBezTo>
                <a:cubicBezTo>
                  <a:pt x="162" y="210"/>
                  <a:pt x="155" y="204"/>
                  <a:pt x="147" y="198"/>
                </a:cubicBezTo>
                <a:cubicBezTo>
                  <a:pt x="134" y="189"/>
                  <a:pt x="117" y="165"/>
                  <a:pt x="102" y="164"/>
                </a:cubicBezTo>
                <a:cubicBezTo>
                  <a:pt x="115" y="175"/>
                  <a:pt x="115" y="175"/>
                  <a:pt x="115" y="175"/>
                </a:cubicBezTo>
                <a:cubicBezTo>
                  <a:pt x="99" y="168"/>
                  <a:pt x="79" y="146"/>
                  <a:pt x="74" y="145"/>
                </a:cubicBezTo>
                <a:cubicBezTo>
                  <a:pt x="70" y="143"/>
                  <a:pt x="66" y="143"/>
                  <a:pt x="66" y="147"/>
                </a:cubicBezTo>
                <a:cubicBezTo>
                  <a:pt x="75" y="154"/>
                  <a:pt x="77" y="153"/>
                  <a:pt x="85" y="162"/>
                </a:cubicBezTo>
                <a:cubicBezTo>
                  <a:pt x="85" y="162"/>
                  <a:pt x="85" y="167"/>
                  <a:pt x="81" y="166"/>
                </a:cubicBezTo>
                <a:cubicBezTo>
                  <a:pt x="78" y="165"/>
                  <a:pt x="72" y="157"/>
                  <a:pt x="62" y="152"/>
                </a:cubicBezTo>
                <a:cubicBezTo>
                  <a:pt x="61" y="153"/>
                  <a:pt x="59" y="156"/>
                  <a:pt x="58" y="157"/>
                </a:cubicBezTo>
                <a:cubicBezTo>
                  <a:pt x="57" y="159"/>
                  <a:pt x="61" y="162"/>
                  <a:pt x="66" y="166"/>
                </a:cubicBezTo>
                <a:cubicBezTo>
                  <a:pt x="65" y="168"/>
                  <a:pt x="63" y="171"/>
                  <a:pt x="61" y="171"/>
                </a:cubicBezTo>
                <a:cubicBezTo>
                  <a:pt x="60" y="173"/>
                  <a:pt x="51" y="166"/>
                  <a:pt x="46" y="163"/>
                </a:cubicBezTo>
                <a:cubicBezTo>
                  <a:pt x="44" y="165"/>
                  <a:pt x="39" y="163"/>
                  <a:pt x="43" y="168"/>
                </a:cubicBezTo>
                <a:cubicBezTo>
                  <a:pt x="59" y="183"/>
                  <a:pt x="59" y="183"/>
                  <a:pt x="59" y="183"/>
                </a:cubicBezTo>
                <a:cubicBezTo>
                  <a:pt x="41" y="171"/>
                  <a:pt x="27" y="173"/>
                  <a:pt x="24" y="177"/>
                </a:cubicBezTo>
                <a:cubicBezTo>
                  <a:pt x="29" y="179"/>
                  <a:pt x="26" y="183"/>
                  <a:pt x="31" y="185"/>
                </a:cubicBezTo>
                <a:cubicBezTo>
                  <a:pt x="15" y="180"/>
                  <a:pt x="0" y="179"/>
                  <a:pt x="14" y="191"/>
                </a:cubicBezTo>
                <a:cubicBezTo>
                  <a:pt x="49" y="218"/>
                  <a:pt x="81" y="246"/>
                  <a:pt x="109" y="273"/>
                </a:cubicBezTo>
                <a:cubicBezTo>
                  <a:pt x="117" y="280"/>
                  <a:pt x="124" y="287"/>
                  <a:pt x="131" y="293"/>
                </a:cubicBezTo>
                <a:cubicBezTo>
                  <a:pt x="141" y="303"/>
                  <a:pt x="141" y="303"/>
                  <a:pt x="141" y="303"/>
                </a:cubicBezTo>
                <a:cubicBezTo>
                  <a:pt x="146" y="308"/>
                  <a:pt x="146" y="308"/>
                  <a:pt x="146" y="308"/>
                </a:cubicBezTo>
                <a:cubicBezTo>
                  <a:pt x="147" y="309"/>
                  <a:pt x="147" y="309"/>
                  <a:pt x="147" y="309"/>
                </a:cubicBezTo>
                <a:cubicBezTo>
                  <a:pt x="147" y="309"/>
                  <a:pt x="147" y="309"/>
                  <a:pt x="147" y="309"/>
                </a:cubicBezTo>
                <a:cubicBezTo>
                  <a:pt x="147" y="310"/>
                  <a:pt x="147" y="310"/>
                  <a:pt x="147" y="310"/>
                </a:cubicBezTo>
                <a:cubicBezTo>
                  <a:pt x="147" y="310"/>
                  <a:pt x="237" y="293"/>
                  <a:pt x="221" y="296"/>
                </a:cubicBezTo>
                <a:cubicBezTo>
                  <a:pt x="222" y="295"/>
                  <a:pt x="222" y="295"/>
                  <a:pt x="222" y="295"/>
                </a:cubicBezTo>
                <a:cubicBezTo>
                  <a:pt x="224" y="291"/>
                  <a:pt x="224" y="291"/>
                  <a:pt x="224" y="291"/>
                </a:cubicBezTo>
                <a:cubicBezTo>
                  <a:pt x="231" y="274"/>
                  <a:pt x="236" y="257"/>
                  <a:pt x="244" y="241"/>
                </a:cubicBezTo>
                <a:cubicBezTo>
                  <a:pt x="279" y="177"/>
                  <a:pt x="314" y="110"/>
                  <a:pt x="379" y="50"/>
                </a:cubicBezTo>
                <a:cubicBezTo>
                  <a:pt x="385" y="42"/>
                  <a:pt x="379" y="43"/>
                  <a:pt x="377" y="40"/>
                </a:cubicBezTo>
                <a:cubicBezTo>
                  <a:pt x="361" y="53"/>
                  <a:pt x="383" y="26"/>
                  <a:pt x="388" y="25"/>
                </a:cubicBezTo>
                <a:close/>
              </a:path>
            </a:pathLst>
          </a:custGeom>
          <a:solidFill>
            <a:schemeClr val="accent6"/>
          </a:solidFill>
          <a:ln>
            <a:no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t" anchorCtr="0" compatLnSpc="1">
            <a:prstTxWarp prst="textNoShape">
              <a:avLst/>
            </a:prstTxWarp>
          </a:bodyPr>
          <a:lstStyle/>
          <a:p>
            <a:endParaRPr lang="en-US"/>
          </a:p>
        </p:txBody>
      </p:sp>
      <p:sp>
        <p:nvSpPr>
          <p:cNvPr id="25" name="Freeform 48"/>
          <p:cNvSpPr>
            <a:spLocks/>
          </p:cNvSpPr>
          <p:nvPr/>
        </p:nvSpPr>
        <p:spPr bwMode="auto">
          <a:xfrm rot="3018464">
            <a:off x="4007140" y="2549192"/>
            <a:ext cx="714074" cy="493096"/>
          </a:xfrm>
          <a:custGeom>
            <a:avLst/>
            <a:gdLst/>
            <a:ahLst/>
            <a:cxnLst>
              <a:cxn ang="0">
                <a:pos x="388" y="25"/>
              </a:cxn>
              <a:cxn ang="0">
                <a:pos x="381" y="16"/>
              </a:cxn>
              <a:cxn ang="0">
                <a:pos x="365" y="30"/>
              </a:cxn>
              <a:cxn ang="0">
                <a:pos x="363" y="22"/>
              </a:cxn>
              <a:cxn ang="0">
                <a:pos x="335" y="40"/>
              </a:cxn>
              <a:cxn ang="0">
                <a:pos x="355" y="17"/>
              </a:cxn>
              <a:cxn ang="0">
                <a:pos x="361" y="7"/>
              </a:cxn>
              <a:cxn ang="0">
                <a:pos x="346" y="12"/>
              </a:cxn>
              <a:cxn ang="0">
                <a:pos x="344" y="5"/>
              </a:cxn>
              <a:cxn ang="0">
                <a:pos x="169" y="216"/>
              </a:cxn>
              <a:cxn ang="0">
                <a:pos x="147" y="198"/>
              </a:cxn>
              <a:cxn ang="0">
                <a:pos x="102" y="164"/>
              </a:cxn>
              <a:cxn ang="0">
                <a:pos x="115" y="175"/>
              </a:cxn>
              <a:cxn ang="0">
                <a:pos x="74" y="145"/>
              </a:cxn>
              <a:cxn ang="0">
                <a:pos x="66" y="147"/>
              </a:cxn>
              <a:cxn ang="0">
                <a:pos x="85" y="162"/>
              </a:cxn>
              <a:cxn ang="0">
                <a:pos x="81" y="166"/>
              </a:cxn>
              <a:cxn ang="0">
                <a:pos x="62" y="152"/>
              </a:cxn>
              <a:cxn ang="0">
                <a:pos x="58" y="157"/>
              </a:cxn>
              <a:cxn ang="0">
                <a:pos x="66" y="166"/>
              </a:cxn>
              <a:cxn ang="0">
                <a:pos x="61" y="171"/>
              </a:cxn>
              <a:cxn ang="0">
                <a:pos x="46" y="163"/>
              </a:cxn>
              <a:cxn ang="0">
                <a:pos x="43" y="168"/>
              </a:cxn>
              <a:cxn ang="0">
                <a:pos x="59" y="183"/>
              </a:cxn>
              <a:cxn ang="0">
                <a:pos x="24" y="177"/>
              </a:cxn>
              <a:cxn ang="0">
                <a:pos x="31" y="185"/>
              </a:cxn>
              <a:cxn ang="0">
                <a:pos x="14" y="191"/>
              </a:cxn>
              <a:cxn ang="0">
                <a:pos x="109" y="273"/>
              </a:cxn>
              <a:cxn ang="0">
                <a:pos x="131" y="293"/>
              </a:cxn>
              <a:cxn ang="0">
                <a:pos x="141" y="303"/>
              </a:cxn>
              <a:cxn ang="0">
                <a:pos x="146" y="308"/>
              </a:cxn>
              <a:cxn ang="0">
                <a:pos x="147" y="309"/>
              </a:cxn>
              <a:cxn ang="0">
                <a:pos x="147" y="309"/>
              </a:cxn>
              <a:cxn ang="0">
                <a:pos x="147" y="310"/>
              </a:cxn>
              <a:cxn ang="0">
                <a:pos x="221" y="296"/>
              </a:cxn>
              <a:cxn ang="0">
                <a:pos x="222" y="295"/>
              </a:cxn>
              <a:cxn ang="0">
                <a:pos x="224" y="291"/>
              </a:cxn>
              <a:cxn ang="0">
                <a:pos x="244" y="241"/>
              </a:cxn>
              <a:cxn ang="0">
                <a:pos x="379" y="50"/>
              </a:cxn>
              <a:cxn ang="0">
                <a:pos x="377" y="40"/>
              </a:cxn>
              <a:cxn ang="0">
                <a:pos x="388" y="25"/>
              </a:cxn>
            </a:cxnLst>
            <a:rect l="0" t="0" r="r" b="b"/>
            <a:pathLst>
              <a:path w="388" h="310">
                <a:moveTo>
                  <a:pt x="388" y="25"/>
                </a:moveTo>
                <a:cubicBezTo>
                  <a:pt x="387" y="18"/>
                  <a:pt x="387" y="16"/>
                  <a:pt x="381" y="16"/>
                </a:cubicBezTo>
                <a:cubicBezTo>
                  <a:pt x="377" y="20"/>
                  <a:pt x="369" y="27"/>
                  <a:pt x="365" y="30"/>
                </a:cubicBezTo>
                <a:cubicBezTo>
                  <a:pt x="357" y="29"/>
                  <a:pt x="371" y="22"/>
                  <a:pt x="363" y="22"/>
                </a:cubicBezTo>
                <a:cubicBezTo>
                  <a:pt x="355" y="21"/>
                  <a:pt x="341" y="38"/>
                  <a:pt x="335" y="40"/>
                </a:cubicBezTo>
                <a:cubicBezTo>
                  <a:pt x="321" y="49"/>
                  <a:pt x="341" y="27"/>
                  <a:pt x="355" y="17"/>
                </a:cubicBezTo>
                <a:cubicBezTo>
                  <a:pt x="348" y="18"/>
                  <a:pt x="363" y="10"/>
                  <a:pt x="361" y="7"/>
                </a:cubicBezTo>
                <a:cubicBezTo>
                  <a:pt x="356" y="1"/>
                  <a:pt x="368" y="0"/>
                  <a:pt x="346" y="12"/>
                </a:cubicBezTo>
                <a:cubicBezTo>
                  <a:pt x="341" y="14"/>
                  <a:pt x="346" y="8"/>
                  <a:pt x="344" y="5"/>
                </a:cubicBezTo>
                <a:cubicBezTo>
                  <a:pt x="291" y="53"/>
                  <a:pt x="224" y="114"/>
                  <a:pt x="169" y="216"/>
                </a:cubicBezTo>
                <a:cubicBezTo>
                  <a:pt x="162" y="210"/>
                  <a:pt x="155" y="204"/>
                  <a:pt x="147" y="198"/>
                </a:cubicBezTo>
                <a:cubicBezTo>
                  <a:pt x="134" y="189"/>
                  <a:pt x="117" y="165"/>
                  <a:pt x="102" y="164"/>
                </a:cubicBezTo>
                <a:cubicBezTo>
                  <a:pt x="115" y="175"/>
                  <a:pt x="115" y="175"/>
                  <a:pt x="115" y="175"/>
                </a:cubicBezTo>
                <a:cubicBezTo>
                  <a:pt x="99" y="168"/>
                  <a:pt x="79" y="146"/>
                  <a:pt x="74" y="145"/>
                </a:cubicBezTo>
                <a:cubicBezTo>
                  <a:pt x="70" y="143"/>
                  <a:pt x="66" y="143"/>
                  <a:pt x="66" y="147"/>
                </a:cubicBezTo>
                <a:cubicBezTo>
                  <a:pt x="75" y="154"/>
                  <a:pt x="77" y="153"/>
                  <a:pt x="85" y="162"/>
                </a:cubicBezTo>
                <a:cubicBezTo>
                  <a:pt x="85" y="162"/>
                  <a:pt x="85" y="167"/>
                  <a:pt x="81" y="166"/>
                </a:cubicBezTo>
                <a:cubicBezTo>
                  <a:pt x="78" y="165"/>
                  <a:pt x="72" y="157"/>
                  <a:pt x="62" y="152"/>
                </a:cubicBezTo>
                <a:cubicBezTo>
                  <a:pt x="61" y="153"/>
                  <a:pt x="59" y="156"/>
                  <a:pt x="58" y="157"/>
                </a:cubicBezTo>
                <a:cubicBezTo>
                  <a:pt x="57" y="159"/>
                  <a:pt x="61" y="162"/>
                  <a:pt x="66" y="166"/>
                </a:cubicBezTo>
                <a:cubicBezTo>
                  <a:pt x="65" y="168"/>
                  <a:pt x="63" y="171"/>
                  <a:pt x="61" y="171"/>
                </a:cubicBezTo>
                <a:cubicBezTo>
                  <a:pt x="60" y="173"/>
                  <a:pt x="51" y="166"/>
                  <a:pt x="46" y="163"/>
                </a:cubicBezTo>
                <a:cubicBezTo>
                  <a:pt x="44" y="165"/>
                  <a:pt x="39" y="163"/>
                  <a:pt x="43" y="168"/>
                </a:cubicBezTo>
                <a:cubicBezTo>
                  <a:pt x="59" y="183"/>
                  <a:pt x="59" y="183"/>
                  <a:pt x="59" y="183"/>
                </a:cubicBezTo>
                <a:cubicBezTo>
                  <a:pt x="41" y="171"/>
                  <a:pt x="27" y="173"/>
                  <a:pt x="24" y="177"/>
                </a:cubicBezTo>
                <a:cubicBezTo>
                  <a:pt x="29" y="179"/>
                  <a:pt x="26" y="183"/>
                  <a:pt x="31" y="185"/>
                </a:cubicBezTo>
                <a:cubicBezTo>
                  <a:pt x="15" y="180"/>
                  <a:pt x="0" y="179"/>
                  <a:pt x="14" y="191"/>
                </a:cubicBezTo>
                <a:cubicBezTo>
                  <a:pt x="49" y="218"/>
                  <a:pt x="81" y="246"/>
                  <a:pt x="109" y="273"/>
                </a:cubicBezTo>
                <a:cubicBezTo>
                  <a:pt x="117" y="280"/>
                  <a:pt x="124" y="287"/>
                  <a:pt x="131" y="293"/>
                </a:cubicBezTo>
                <a:cubicBezTo>
                  <a:pt x="141" y="303"/>
                  <a:pt x="141" y="303"/>
                  <a:pt x="141" y="303"/>
                </a:cubicBezTo>
                <a:cubicBezTo>
                  <a:pt x="146" y="308"/>
                  <a:pt x="146" y="308"/>
                  <a:pt x="146" y="308"/>
                </a:cubicBezTo>
                <a:cubicBezTo>
                  <a:pt x="147" y="309"/>
                  <a:pt x="147" y="309"/>
                  <a:pt x="147" y="309"/>
                </a:cubicBezTo>
                <a:cubicBezTo>
                  <a:pt x="147" y="309"/>
                  <a:pt x="147" y="309"/>
                  <a:pt x="147" y="309"/>
                </a:cubicBezTo>
                <a:cubicBezTo>
                  <a:pt x="147" y="310"/>
                  <a:pt x="147" y="310"/>
                  <a:pt x="147" y="310"/>
                </a:cubicBezTo>
                <a:cubicBezTo>
                  <a:pt x="147" y="310"/>
                  <a:pt x="237" y="293"/>
                  <a:pt x="221" y="296"/>
                </a:cubicBezTo>
                <a:cubicBezTo>
                  <a:pt x="222" y="295"/>
                  <a:pt x="222" y="295"/>
                  <a:pt x="222" y="295"/>
                </a:cubicBezTo>
                <a:cubicBezTo>
                  <a:pt x="224" y="291"/>
                  <a:pt x="224" y="291"/>
                  <a:pt x="224" y="291"/>
                </a:cubicBezTo>
                <a:cubicBezTo>
                  <a:pt x="231" y="274"/>
                  <a:pt x="236" y="257"/>
                  <a:pt x="244" y="241"/>
                </a:cubicBezTo>
                <a:cubicBezTo>
                  <a:pt x="279" y="177"/>
                  <a:pt x="314" y="110"/>
                  <a:pt x="379" y="50"/>
                </a:cubicBezTo>
                <a:cubicBezTo>
                  <a:pt x="385" y="42"/>
                  <a:pt x="379" y="43"/>
                  <a:pt x="377" y="40"/>
                </a:cubicBezTo>
                <a:cubicBezTo>
                  <a:pt x="361" y="53"/>
                  <a:pt x="383" y="26"/>
                  <a:pt x="388" y="25"/>
                </a:cubicBezTo>
                <a:close/>
              </a:path>
            </a:pathLst>
          </a:custGeom>
          <a:solidFill>
            <a:schemeClr val="accent6"/>
          </a:solidFill>
          <a:ln>
            <a:no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t" anchorCtr="0" compatLnSpc="1">
            <a:prstTxWarp prst="textNoShape">
              <a:avLst/>
            </a:prstTxWarp>
          </a:bodyPr>
          <a:lstStyle/>
          <a:p>
            <a:endParaRPr lang="en-US"/>
          </a:p>
        </p:txBody>
      </p:sp>
      <p:grpSp>
        <p:nvGrpSpPr>
          <p:cNvPr id="26" name="Grupa 25"/>
          <p:cNvGrpSpPr/>
          <p:nvPr/>
        </p:nvGrpSpPr>
        <p:grpSpPr>
          <a:xfrm>
            <a:off x="812724" y="3312680"/>
            <a:ext cx="4212936" cy="3164320"/>
            <a:chOff x="3330575" y="4621213"/>
            <a:chExt cx="1439863" cy="963613"/>
          </a:xfrm>
          <a:solidFill>
            <a:srgbClr val="6D6E71"/>
          </a:solidFill>
        </p:grpSpPr>
        <p:sp>
          <p:nvSpPr>
            <p:cNvPr id="27" name="Freeform 25"/>
            <p:cNvSpPr>
              <a:spLocks noEditPoints="1"/>
            </p:cNvSpPr>
            <p:nvPr/>
          </p:nvSpPr>
          <p:spPr bwMode="auto">
            <a:xfrm>
              <a:off x="3606800" y="4711701"/>
              <a:ext cx="806450" cy="536575"/>
            </a:xfrm>
            <a:custGeom>
              <a:avLst/>
              <a:gdLst/>
              <a:ahLst/>
              <a:cxnLst>
                <a:cxn ang="0">
                  <a:pos x="183" y="143"/>
                </a:cxn>
                <a:cxn ang="0">
                  <a:pos x="182" y="122"/>
                </a:cxn>
                <a:cxn ang="0">
                  <a:pos x="171" y="123"/>
                </a:cxn>
                <a:cxn ang="0">
                  <a:pos x="142" y="132"/>
                </a:cxn>
                <a:cxn ang="0">
                  <a:pos x="97" y="136"/>
                </a:cxn>
                <a:cxn ang="0">
                  <a:pos x="118" y="97"/>
                </a:cxn>
                <a:cxn ang="0">
                  <a:pos x="38" y="141"/>
                </a:cxn>
                <a:cxn ang="0">
                  <a:pos x="44" y="122"/>
                </a:cxn>
                <a:cxn ang="0">
                  <a:pos x="103" y="75"/>
                </a:cxn>
                <a:cxn ang="0">
                  <a:pos x="9" y="130"/>
                </a:cxn>
                <a:cxn ang="0">
                  <a:pos x="75" y="61"/>
                </a:cxn>
                <a:cxn ang="0">
                  <a:pos x="93" y="24"/>
                </a:cxn>
                <a:cxn ang="0">
                  <a:pos x="93" y="19"/>
                </a:cxn>
                <a:cxn ang="0">
                  <a:pos x="96" y="10"/>
                </a:cxn>
                <a:cxn ang="0">
                  <a:pos x="116" y="0"/>
                </a:cxn>
                <a:cxn ang="0">
                  <a:pos x="104" y="32"/>
                </a:cxn>
                <a:cxn ang="0">
                  <a:pos x="133" y="18"/>
                </a:cxn>
                <a:cxn ang="0">
                  <a:pos x="105" y="54"/>
                </a:cxn>
                <a:cxn ang="0">
                  <a:pos x="147" y="39"/>
                </a:cxn>
                <a:cxn ang="0">
                  <a:pos x="108" y="88"/>
                </a:cxn>
                <a:cxn ang="0">
                  <a:pos x="156" y="68"/>
                </a:cxn>
                <a:cxn ang="0">
                  <a:pos x="148" y="93"/>
                </a:cxn>
                <a:cxn ang="0">
                  <a:pos x="175" y="86"/>
                </a:cxn>
                <a:cxn ang="0">
                  <a:pos x="164" y="112"/>
                </a:cxn>
                <a:cxn ang="0">
                  <a:pos x="199" y="100"/>
                </a:cxn>
                <a:cxn ang="0">
                  <a:pos x="209" y="116"/>
                </a:cxn>
                <a:cxn ang="0">
                  <a:pos x="211" y="129"/>
                </a:cxn>
                <a:cxn ang="0">
                  <a:pos x="199" y="135"/>
                </a:cxn>
                <a:cxn ang="0">
                  <a:pos x="202" y="126"/>
                </a:cxn>
                <a:cxn ang="0">
                  <a:pos x="202" y="126"/>
                </a:cxn>
                <a:cxn ang="0">
                  <a:pos x="103" y="11"/>
                </a:cxn>
                <a:cxn ang="0">
                  <a:pos x="101" y="10"/>
                </a:cxn>
              </a:cxnLst>
              <a:rect l="0" t="0" r="r" b="b"/>
              <a:pathLst>
                <a:path w="215" h="143">
                  <a:moveTo>
                    <a:pt x="191" y="141"/>
                  </a:moveTo>
                  <a:cubicBezTo>
                    <a:pt x="187" y="143"/>
                    <a:pt x="186" y="143"/>
                    <a:pt x="183" y="143"/>
                  </a:cubicBezTo>
                  <a:cubicBezTo>
                    <a:pt x="182" y="142"/>
                    <a:pt x="180" y="141"/>
                    <a:pt x="179" y="139"/>
                  </a:cubicBezTo>
                  <a:cubicBezTo>
                    <a:pt x="178" y="137"/>
                    <a:pt x="178" y="137"/>
                    <a:pt x="182" y="122"/>
                  </a:cubicBezTo>
                  <a:cubicBezTo>
                    <a:pt x="182" y="120"/>
                    <a:pt x="183" y="118"/>
                    <a:pt x="183" y="116"/>
                  </a:cubicBezTo>
                  <a:cubicBezTo>
                    <a:pt x="179" y="118"/>
                    <a:pt x="175" y="121"/>
                    <a:pt x="171" y="123"/>
                  </a:cubicBezTo>
                  <a:cubicBezTo>
                    <a:pt x="152" y="135"/>
                    <a:pt x="150" y="137"/>
                    <a:pt x="147" y="136"/>
                  </a:cubicBezTo>
                  <a:cubicBezTo>
                    <a:pt x="145" y="135"/>
                    <a:pt x="143" y="134"/>
                    <a:pt x="142" y="132"/>
                  </a:cubicBezTo>
                  <a:cubicBezTo>
                    <a:pt x="140" y="129"/>
                    <a:pt x="140" y="128"/>
                    <a:pt x="152" y="107"/>
                  </a:cubicBezTo>
                  <a:cubicBezTo>
                    <a:pt x="101" y="138"/>
                    <a:pt x="100" y="137"/>
                    <a:pt x="97" y="136"/>
                  </a:cubicBezTo>
                  <a:cubicBezTo>
                    <a:pt x="95" y="136"/>
                    <a:pt x="93" y="135"/>
                    <a:pt x="92" y="133"/>
                  </a:cubicBezTo>
                  <a:cubicBezTo>
                    <a:pt x="89" y="128"/>
                    <a:pt x="91" y="126"/>
                    <a:pt x="118" y="97"/>
                  </a:cubicBezTo>
                  <a:cubicBezTo>
                    <a:pt x="114" y="100"/>
                    <a:pt x="109" y="103"/>
                    <a:pt x="104" y="106"/>
                  </a:cubicBezTo>
                  <a:cubicBezTo>
                    <a:pt x="43" y="143"/>
                    <a:pt x="42" y="142"/>
                    <a:pt x="38" y="141"/>
                  </a:cubicBezTo>
                  <a:cubicBezTo>
                    <a:pt x="37" y="141"/>
                    <a:pt x="35" y="140"/>
                    <a:pt x="34" y="138"/>
                  </a:cubicBezTo>
                  <a:cubicBezTo>
                    <a:pt x="31" y="133"/>
                    <a:pt x="33" y="131"/>
                    <a:pt x="44" y="122"/>
                  </a:cubicBezTo>
                  <a:cubicBezTo>
                    <a:pt x="50" y="117"/>
                    <a:pt x="58" y="111"/>
                    <a:pt x="67" y="104"/>
                  </a:cubicBezTo>
                  <a:cubicBezTo>
                    <a:pt x="77" y="96"/>
                    <a:pt x="90" y="85"/>
                    <a:pt x="103" y="75"/>
                  </a:cubicBezTo>
                  <a:cubicBezTo>
                    <a:pt x="85" y="86"/>
                    <a:pt x="65" y="98"/>
                    <a:pt x="51" y="107"/>
                  </a:cubicBezTo>
                  <a:cubicBezTo>
                    <a:pt x="13" y="131"/>
                    <a:pt x="13" y="131"/>
                    <a:pt x="9" y="130"/>
                  </a:cubicBezTo>
                  <a:cubicBezTo>
                    <a:pt x="8" y="129"/>
                    <a:pt x="6" y="128"/>
                    <a:pt x="5" y="126"/>
                  </a:cubicBezTo>
                  <a:cubicBezTo>
                    <a:pt x="1" y="120"/>
                    <a:pt x="0" y="118"/>
                    <a:pt x="75" y="61"/>
                  </a:cubicBezTo>
                  <a:cubicBezTo>
                    <a:pt x="74" y="60"/>
                    <a:pt x="73" y="59"/>
                    <a:pt x="73" y="59"/>
                  </a:cubicBezTo>
                  <a:cubicBezTo>
                    <a:pt x="70" y="54"/>
                    <a:pt x="70" y="54"/>
                    <a:pt x="93" y="24"/>
                  </a:cubicBezTo>
                  <a:cubicBezTo>
                    <a:pt x="94" y="23"/>
                    <a:pt x="94" y="22"/>
                    <a:pt x="95" y="22"/>
                  </a:cubicBezTo>
                  <a:cubicBezTo>
                    <a:pt x="94" y="21"/>
                    <a:pt x="93" y="20"/>
                    <a:pt x="93" y="19"/>
                  </a:cubicBezTo>
                  <a:cubicBezTo>
                    <a:pt x="91" y="16"/>
                    <a:pt x="92" y="12"/>
                    <a:pt x="95" y="10"/>
                  </a:cubicBezTo>
                  <a:cubicBezTo>
                    <a:pt x="96" y="10"/>
                    <a:pt x="96" y="10"/>
                    <a:pt x="96" y="10"/>
                  </a:cubicBezTo>
                  <a:cubicBezTo>
                    <a:pt x="98" y="9"/>
                    <a:pt x="100" y="7"/>
                    <a:pt x="102" y="6"/>
                  </a:cubicBezTo>
                  <a:cubicBezTo>
                    <a:pt x="111" y="0"/>
                    <a:pt x="113" y="0"/>
                    <a:pt x="116" y="0"/>
                  </a:cubicBezTo>
                  <a:cubicBezTo>
                    <a:pt x="118" y="1"/>
                    <a:pt x="119" y="2"/>
                    <a:pt x="120" y="3"/>
                  </a:cubicBezTo>
                  <a:cubicBezTo>
                    <a:pt x="122" y="8"/>
                    <a:pt x="122" y="8"/>
                    <a:pt x="104" y="32"/>
                  </a:cubicBezTo>
                  <a:cubicBezTo>
                    <a:pt x="104" y="32"/>
                    <a:pt x="103" y="33"/>
                    <a:pt x="103" y="34"/>
                  </a:cubicBezTo>
                  <a:cubicBezTo>
                    <a:pt x="129" y="17"/>
                    <a:pt x="130" y="17"/>
                    <a:pt x="133" y="18"/>
                  </a:cubicBezTo>
                  <a:cubicBezTo>
                    <a:pt x="135" y="18"/>
                    <a:pt x="137" y="20"/>
                    <a:pt x="138" y="21"/>
                  </a:cubicBezTo>
                  <a:cubicBezTo>
                    <a:pt x="141" y="27"/>
                    <a:pt x="141" y="27"/>
                    <a:pt x="105" y="54"/>
                  </a:cubicBezTo>
                  <a:cubicBezTo>
                    <a:pt x="99" y="59"/>
                    <a:pt x="91" y="65"/>
                    <a:pt x="83" y="71"/>
                  </a:cubicBezTo>
                  <a:cubicBezTo>
                    <a:pt x="130" y="42"/>
                    <a:pt x="141" y="37"/>
                    <a:pt x="147" y="39"/>
                  </a:cubicBezTo>
                  <a:cubicBezTo>
                    <a:pt x="149" y="39"/>
                    <a:pt x="150" y="40"/>
                    <a:pt x="151" y="42"/>
                  </a:cubicBezTo>
                  <a:cubicBezTo>
                    <a:pt x="155" y="48"/>
                    <a:pt x="155" y="49"/>
                    <a:pt x="108" y="88"/>
                  </a:cubicBezTo>
                  <a:cubicBezTo>
                    <a:pt x="148" y="64"/>
                    <a:pt x="148" y="64"/>
                    <a:pt x="152" y="65"/>
                  </a:cubicBezTo>
                  <a:cubicBezTo>
                    <a:pt x="153" y="65"/>
                    <a:pt x="155" y="66"/>
                    <a:pt x="156" y="68"/>
                  </a:cubicBezTo>
                  <a:cubicBezTo>
                    <a:pt x="159" y="74"/>
                    <a:pt x="157" y="76"/>
                    <a:pt x="129" y="105"/>
                  </a:cubicBezTo>
                  <a:cubicBezTo>
                    <a:pt x="136" y="101"/>
                    <a:pt x="143" y="97"/>
                    <a:pt x="148" y="93"/>
                  </a:cubicBezTo>
                  <a:cubicBezTo>
                    <a:pt x="168" y="82"/>
                    <a:pt x="168" y="82"/>
                    <a:pt x="171" y="82"/>
                  </a:cubicBezTo>
                  <a:cubicBezTo>
                    <a:pt x="172" y="83"/>
                    <a:pt x="174" y="84"/>
                    <a:pt x="175" y="86"/>
                  </a:cubicBezTo>
                  <a:cubicBezTo>
                    <a:pt x="177" y="89"/>
                    <a:pt x="177" y="89"/>
                    <a:pt x="168" y="105"/>
                  </a:cubicBezTo>
                  <a:cubicBezTo>
                    <a:pt x="167" y="107"/>
                    <a:pt x="166" y="109"/>
                    <a:pt x="164" y="112"/>
                  </a:cubicBezTo>
                  <a:cubicBezTo>
                    <a:pt x="187" y="97"/>
                    <a:pt x="190" y="96"/>
                    <a:pt x="194" y="97"/>
                  </a:cubicBezTo>
                  <a:cubicBezTo>
                    <a:pt x="196" y="97"/>
                    <a:pt x="198" y="98"/>
                    <a:pt x="199" y="100"/>
                  </a:cubicBezTo>
                  <a:cubicBezTo>
                    <a:pt x="200" y="103"/>
                    <a:pt x="201" y="103"/>
                    <a:pt x="195" y="122"/>
                  </a:cubicBezTo>
                  <a:cubicBezTo>
                    <a:pt x="204" y="117"/>
                    <a:pt x="206" y="116"/>
                    <a:pt x="209" y="116"/>
                  </a:cubicBezTo>
                  <a:cubicBezTo>
                    <a:pt x="211" y="117"/>
                    <a:pt x="212" y="118"/>
                    <a:pt x="213" y="120"/>
                  </a:cubicBezTo>
                  <a:cubicBezTo>
                    <a:pt x="215" y="123"/>
                    <a:pt x="214" y="127"/>
                    <a:pt x="211" y="129"/>
                  </a:cubicBezTo>
                  <a:cubicBezTo>
                    <a:pt x="210" y="129"/>
                    <a:pt x="209" y="129"/>
                    <a:pt x="209" y="129"/>
                  </a:cubicBezTo>
                  <a:cubicBezTo>
                    <a:pt x="207" y="130"/>
                    <a:pt x="202" y="133"/>
                    <a:pt x="199" y="135"/>
                  </a:cubicBezTo>
                  <a:cubicBezTo>
                    <a:pt x="195" y="138"/>
                    <a:pt x="193" y="139"/>
                    <a:pt x="191" y="141"/>
                  </a:cubicBezTo>
                  <a:close/>
                  <a:moveTo>
                    <a:pt x="202" y="126"/>
                  </a:moveTo>
                  <a:cubicBezTo>
                    <a:pt x="202" y="127"/>
                    <a:pt x="203" y="128"/>
                    <a:pt x="204" y="128"/>
                  </a:cubicBezTo>
                  <a:cubicBezTo>
                    <a:pt x="203" y="128"/>
                    <a:pt x="202" y="127"/>
                    <a:pt x="202" y="126"/>
                  </a:cubicBezTo>
                  <a:close/>
                  <a:moveTo>
                    <a:pt x="101" y="10"/>
                  </a:moveTo>
                  <a:cubicBezTo>
                    <a:pt x="102" y="10"/>
                    <a:pt x="102" y="10"/>
                    <a:pt x="103" y="11"/>
                  </a:cubicBezTo>
                  <a:cubicBezTo>
                    <a:pt x="103" y="11"/>
                    <a:pt x="103" y="11"/>
                    <a:pt x="103" y="11"/>
                  </a:cubicBezTo>
                  <a:cubicBezTo>
                    <a:pt x="102" y="10"/>
                    <a:pt x="102" y="10"/>
                    <a:pt x="101" y="10"/>
                  </a:cubicBezTo>
                  <a:close/>
                </a:path>
              </a:pathLst>
            </a:custGeom>
            <a:solidFill>
              <a:srgbClr val="FFAA1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noEditPoints="1"/>
            </p:cNvSpPr>
            <p:nvPr/>
          </p:nvSpPr>
          <p:spPr bwMode="auto">
            <a:xfrm>
              <a:off x="3330575" y="4621213"/>
              <a:ext cx="1439863" cy="963613"/>
            </a:xfrm>
            <a:custGeom>
              <a:avLst/>
              <a:gdLst/>
              <a:ahLst/>
              <a:cxnLst>
                <a:cxn ang="0">
                  <a:pos x="238" y="5"/>
                </a:cxn>
                <a:cxn ang="0">
                  <a:pos x="189" y="18"/>
                </a:cxn>
                <a:cxn ang="0">
                  <a:pos x="9" y="58"/>
                </a:cxn>
                <a:cxn ang="0">
                  <a:pos x="19" y="63"/>
                </a:cxn>
                <a:cxn ang="0">
                  <a:pos x="177" y="26"/>
                </a:cxn>
                <a:cxn ang="0">
                  <a:pos x="147" y="60"/>
                </a:cxn>
                <a:cxn ang="0">
                  <a:pos x="157" y="65"/>
                </a:cxn>
                <a:cxn ang="0">
                  <a:pos x="225" y="92"/>
                </a:cxn>
                <a:cxn ang="0">
                  <a:pos x="149" y="91"/>
                </a:cxn>
                <a:cxn ang="0">
                  <a:pos x="75" y="143"/>
                </a:cxn>
                <a:cxn ang="0">
                  <a:pos x="13" y="102"/>
                </a:cxn>
                <a:cxn ang="0">
                  <a:pos x="70" y="161"/>
                </a:cxn>
                <a:cxn ang="0">
                  <a:pos x="77" y="163"/>
                </a:cxn>
                <a:cxn ang="0">
                  <a:pos x="188" y="154"/>
                </a:cxn>
                <a:cxn ang="0">
                  <a:pos x="292" y="167"/>
                </a:cxn>
                <a:cxn ang="0">
                  <a:pos x="222" y="240"/>
                </a:cxn>
                <a:cxn ang="0">
                  <a:pos x="79" y="187"/>
                </a:cxn>
                <a:cxn ang="0">
                  <a:pos x="139" y="247"/>
                </a:cxn>
                <a:cxn ang="0">
                  <a:pos x="301" y="189"/>
                </a:cxn>
                <a:cxn ang="0">
                  <a:pos x="372" y="106"/>
                </a:cxn>
                <a:cxn ang="0">
                  <a:pos x="222" y="104"/>
                </a:cxn>
                <a:cxn ang="0">
                  <a:pos x="151" y="104"/>
                </a:cxn>
                <a:cxn ang="0">
                  <a:pos x="222" y="104"/>
                </a:cxn>
                <a:cxn ang="0">
                  <a:pos x="81" y="155"/>
                </a:cxn>
                <a:cxn ang="0">
                  <a:pos x="146" y="105"/>
                </a:cxn>
                <a:cxn ang="0">
                  <a:pos x="156" y="155"/>
                </a:cxn>
                <a:cxn ang="0">
                  <a:pos x="196" y="149"/>
                </a:cxn>
                <a:cxn ang="0">
                  <a:pos x="243" y="111"/>
                </a:cxn>
                <a:cxn ang="0">
                  <a:pos x="210" y="155"/>
                </a:cxn>
                <a:cxn ang="0">
                  <a:pos x="301" y="155"/>
                </a:cxn>
                <a:cxn ang="0">
                  <a:pos x="237" y="95"/>
                </a:cxn>
                <a:cxn ang="0">
                  <a:pos x="230" y="19"/>
                </a:cxn>
                <a:cxn ang="0">
                  <a:pos x="362" y="99"/>
                </a:cxn>
              </a:cxnLst>
              <a:rect l="0" t="0" r="r" b="b"/>
              <a:pathLst>
                <a:path w="384" h="257">
                  <a:moveTo>
                    <a:pt x="327" y="20"/>
                  </a:moveTo>
                  <a:cubicBezTo>
                    <a:pt x="297" y="4"/>
                    <a:pt x="265" y="1"/>
                    <a:pt x="238" y="5"/>
                  </a:cubicBezTo>
                  <a:cubicBezTo>
                    <a:pt x="219" y="6"/>
                    <a:pt x="203" y="12"/>
                    <a:pt x="190" y="19"/>
                  </a:cubicBezTo>
                  <a:cubicBezTo>
                    <a:pt x="190" y="18"/>
                    <a:pt x="190" y="18"/>
                    <a:pt x="189" y="18"/>
                  </a:cubicBezTo>
                  <a:cubicBezTo>
                    <a:pt x="160" y="3"/>
                    <a:pt x="127" y="0"/>
                    <a:pt x="100" y="3"/>
                  </a:cubicBezTo>
                  <a:cubicBezTo>
                    <a:pt x="44" y="9"/>
                    <a:pt x="12" y="46"/>
                    <a:pt x="9" y="58"/>
                  </a:cubicBezTo>
                  <a:cubicBezTo>
                    <a:pt x="0" y="83"/>
                    <a:pt x="6" y="89"/>
                    <a:pt x="7" y="85"/>
                  </a:cubicBezTo>
                  <a:cubicBezTo>
                    <a:pt x="10" y="81"/>
                    <a:pt x="14" y="70"/>
                    <a:pt x="19" y="63"/>
                  </a:cubicBezTo>
                  <a:cubicBezTo>
                    <a:pt x="21" y="60"/>
                    <a:pt x="41" y="26"/>
                    <a:pt x="93" y="17"/>
                  </a:cubicBezTo>
                  <a:cubicBezTo>
                    <a:pt x="118" y="12"/>
                    <a:pt x="148" y="13"/>
                    <a:pt x="177" y="26"/>
                  </a:cubicBezTo>
                  <a:cubicBezTo>
                    <a:pt x="177" y="26"/>
                    <a:pt x="177" y="26"/>
                    <a:pt x="177" y="26"/>
                  </a:cubicBezTo>
                  <a:cubicBezTo>
                    <a:pt x="159" y="39"/>
                    <a:pt x="148" y="53"/>
                    <a:pt x="147" y="60"/>
                  </a:cubicBezTo>
                  <a:cubicBezTo>
                    <a:pt x="137" y="84"/>
                    <a:pt x="144" y="91"/>
                    <a:pt x="145" y="87"/>
                  </a:cubicBezTo>
                  <a:cubicBezTo>
                    <a:pt x="147" y="83"/>
                    <a:pt x="151" y="72"/>
                    <a:pt x="157" y="65"/>
                  </a:cubicBezTo>
                  <a:cubicBezTo>
                    <a:pt x="158" y="63"/>
                    <a:pt x="168" y="46"/>
                    <a:pt x="191" y="33"/>
                  </a:cubicBezTo>
                  <a:cubicBezTo>
                    <a:pt x="211" y="46"/>
                    <a:pt x="228" y="67"/>
                    <a:pt x="225" y="92"/>
                  </a:cubicBezTo>
                  <a:cubicBezTo>
                    <a:pt x="205" y="86"/>
                    <a:pt x="184" y="86"/>
                    <a:pt x="166" y="88"/>
                  </a:cubicBezTo>
                  <a:cubicBezTo>
                    <a:pt x="160" y="88"/>
                    <a:pt x="154" y="90"/>
                    <a:pt x="149" y="91"/>
                  </a:cubicBezTo>
                  <a:cubicBezTo>
                    <a:pt x="147" y="86"/>
                    <a:pt x="146" y="87"/>
                    <a:pt x="146" y="91"/>
                  </a:cubicBezTo>
                  <a:cubicBezTo>
                    <a:pt x="102" y="103"/>
                    <a:pt x="78" y="132"/>
                    <a:pt x="75" y="143"/>
                  </a:cubicBezTo>
                  <a:cubicBezTo>
                    <a:pt x="74" y="147"/>
                    <a:pt x="73" y="150"/>
                    <a:pt x="72" y="153"/>
                  </a:cubicBezTo>
                  <a:cubicBezTo>
                    <a:pt x="23" y="137"/>
                    <a:pt x="12" y="100"/>
                    <a:pt x="13" y="102"/>
                  </a:cubicBezTo>
                  <a:cubicBezTo>
                    <a:pt x="10" y="76"/>
                    <a:pt x="8" y="86"/>
                    <a:pt x="8" y="103"/>
                  </a:cubicBezTo>
                  <a:cubicBezTo>
                    <a:pt x="7" y="106"/>
                    <a:pt x="22" y="145"/>
                    <a:pt x="70" y="161"/>
                  </a:cubicBezTo>
                  <a:cubicBezTo>
                    <a:pt x="69" y="171"/>
                    <a:pt x="73" y="173"/>
                    <a:pt x="73" y="170"/>
                  </a:cubicBezTo>
                  <a:cubicBezTo>
                    <a:pt x="74" y="168"/>
                    <a:pt x="75" y="166"/>
                    <a:pt x="77" y="163"/>
                  </a:cubicBezTo>
                  <a:cubicBezTo>
                    <a:pt x="100" y="170"/>
                    <a:pt x="129" y="172"/>
                    <a:pt x="158" y="165"/>
                  </a:cubicBezTo>
                  <a:cubicBezTo>
                    <a:pt x="168" y="162"/>
                    <a:pt x="178" y="159"/>
                    <a:pt x="188" y="154"/>
                  </a:cubicBezTo>
                  <a:cubicBezTo>
                    <a:pt x="195" y="158"/>
                    <a:pt x="202" y="161"/>
                    <a:pt x="210" y="163"/>
                  </a:cubicBezTo>
                  <a:cubicBezTo>
                    <a:pt x="233" y="171"/>
                    <a:pt x="262" y="174"/>
                    <a:pt x="292" y="167"/>
                  </a:cubicBezTo>
                  <a:cubicBezTo>
                    <a:pt x="292" y="172"/>
                    <a:pt x="292" y="177"/>
                    <a:pt x="291" y="182"/>
                  </a:cubicBezTo>
                  <a:cubicBezTo>
                    <a:pt x="284" y="213"/>
                    <a:pt x="251" y="233"/>
                    <a:pt x="222" y="240"/>
                  </a:cubicBezTo>
                  <a:cubicBezTo>
                    <a:pt x="192" y="248"/>
                    <a:pt x="162" y="245"/>
                    <a:pt x="139" y="238"/>
                  </a:cubicBezTo>
                  <a:cubicBezTo>
                    <a:pt x="89" y="223"/>
                    <a:pt x="78" y="185"/>
                    <a:pt x="79" y="187"/>
                  </a:cubicBezTo>
                  <a:cubicBezTo>
                    <a:pt x="76" y="161"/>
                    <a:pt x="74" y="171"/>
                    <a:pt x="74" y="188"/>
                  </a:cubicBezTo>
                  <a:cubicBezTo>
                    <a:pt x="73" y="191"/>
                    <a:pt x="88" y="231"/>
                    <a:pt x="139" y="247"/>
                  </a:cubicBezTo>
                  <a:cubicBezTo>
                    <a:pt x="163" y="254"/>
                    <a:pt x="193" y="257"/>
                    <a:pt x="224" y="250"/>
                  </a:cubicBezTo>
                  <a:cubicBezTo>
                    <a:pt x="254" y="242"/>
                    <a:pt x="289" y="225"/>
                    <a:pt x="301" y="189"/>
                  </a:cubicBezTo>
                  <a:cubicBezTo>
                    <a:pt x="303" y="181"/>
                    <a:pt x="304" y="172"/>
                    <a:pt x="303" y="164"/>
                  </a:cubicBezTo>
                  <a:cubicBezTo>
                    <a:pt x="331" y="156"/>
                    <a:pt x="361" y="138"/>
                    <a:pt x="372" y="106"/>
                  </a:cubicBezTo>
                  <a:cubicBezTo>
                    <a:pt x="384" y="69"/>
                    <a:pt x="356" y="33"/>
                    <a:pt x="327" y="20"/>
                  </a:cubicBezTo>
                  <a:close/>
                  <a:moveTo>
                    <a:pt x="222" y="104"/>
                  </a:moveTo>
                  <a:cubicBezTo>
                    <a:pt x="216" y="121"/>
                    <a:pt x="202" y="134"/>
                    <a:pt x="185" y="144"/>
                  </a:cubicBezTo>
                  <a:cubicBezTo>
                    <a:pt x="160" y="128"/>
                    <a:pt x="152" y="107"/>
                    <a:pt x="151" y="104"/>
                  </a:cubicBezTo>
                  <a:cubicBezTo>
                    <a:pt x="153" y="103"/>
                    <a:pt x="156" y="103"/>
                    <a:pt x="159" y="102"/>
                  </a:cubicBezTo>
                  <a:cubicBezTo>
                    <a:pt x="178" y="99"/>
                    <a:pt x="200" y="98"/>
                    <a:pt x="222" y="104"/>
                  </a:cubicBezTo>
                  <a:close/>
                  <a:moveTo>
                    <a:pt x="156" y="155"/>
                  </a:moveTo>
                  <a:cubicBezTo>
                    <a:pt x="129" y="162"/>
                    <a:pt x="103" y="161"/>
                    <a:pt x="81" y="155"/>
                  </a:cubicBezTo>
                  <a:cubicBezTo>
                    <a:pt x="82" y="153"/>
                    <a:pt x="84" y="150"/>
                    <a:pt x="86" y="148"/>
                  </a:cubicBezTo>
                  <a:cubicBezTo>
                    <a:pt x="87" y="145"/>
                    <a:pt x="103" y="117"/>
                    <a:pt x="146" y="105"/>
                  </a:cubicBezTo>
                  <a:cubicBezTo>
                    <a:pt x="145" y="108"/>
                    <a:pt x="153" y="130"/>
                    <a:pt x="178" y="147"/>
                  </a:cubicBezTo>
                  <a:cubicBezTo>
                    <a:pt x="170" y="151"/>
                    <a:pt x="163" y="153"/>
                    <a:pt x="156" y="155"/>
                  </a:cubicBezTo>
                  <a:close/>
                  <a:moveTo>
                    <a:pt x="210" y="155"/>
                  </a:moveTo>
                  <a:cubicBezTo>
                    <a:pt x="205" y="153"/>
                    <a:pt x="201" y="151"/>
                    <a:pt x="196" y="149"/>
                  </a:cubicBezTo>
                  <a:cubicBezTo>
                    <a:pt x="212" y="140"/>
                    <a:pt x="226" y="126"/>
                    <a:pt x="233" y="107"/>
                  </a:cubicBezTo>
                  <a:cubicBezTo>
                    <a:pt x="236" y="108"/>
                    <a:pt x="240" y="109"/>
                    <a:pt x="243" y="111"/>
                  </a:cubicBezTo>
                  <a:cubicBezTo>
                    <a:pt x="263" y="119"/>
                    <a:pt x="284" y="136"/>
                    <a:pt x="290" y="158"/>
                  </a:cubicBezTo>
                  <a:cubicBezTo>
                    <a:pt x="261" y="164"/>
                    <a:pt x="233" y="162"/>
                    <a:pt x="210" y="155"/>
                  </a:cubicBezTo>
                  <a:close/>
                  <a:moveTo>
                    <a:pt x="362" y="99"/>
                  </a:moveTo>
                  <a:cubicBezTo>
                    <a:pt x="356" y="127"/>
                    <a:pt x="328" y="146"/>
                    <a:pt x="301" y="155"/>
                  </a:cubicBezTo>
                  <a:cubicBezTo>
                    <a:pt x="295" y="131"/>
                    <a:pt x="275" y="112"/>
                    <a:pt x="255" y="103"/>
                  </a:cubicBezTo>
                  <a:cubicBezTo>
                    <a:pt x="249" y="100"/>
                    <a:pt x="243" y="97"/>
                    <a:pt x="237" y="95"/>
                  </a:cubicBezTo>
                  <a:cubicBezTo>
                    <a:pt x="241" y="67"/>
                    <a:pt x="224" y="42"/>
                    <a:pt x="204" y="26"/>
                  </a:cubicBezTo>
                  <a:cubicBezTo>
                    <a:pt x="211" y="23"/>
                    <a:pt x="220" y="21"/>
                    <a:pt x="230" y="19"/>
                  </a:cubicBezTo>
                  <a:cubicBezTo>
                    <a:pt x="255" y="14"/>
                    <a:pt x="286" y="15"/>
                    <a:pt x="314" y="27"/>
                  </a:cubicBezTo>
                  <a:cubicBezTo>
                    <a:pt x="342" y="39"/>
                    <a:pt x="369" y="67"/>
                    <a:pt x="362" y="9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789687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p:cNvSpPr/>
          <p:nvPr/>
        </p:nvSpPr>
        <p:spPr>
          <a:xfrm>
            <a:off x="2533650" y="857251"/>
            <a:ext cx="6610350" cy="3848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 name="TextBox 5"/>
          <p:cNvSpPr txBox="1"/>
          <p:nvPr/>
        </p:nvSpPr>
        <p:spPr>
          <a:xfrm>
            <a:off x="2956828" y="767679"/>
            <a:ext cx="5448301" cy="2308324"/>
          </a:xfrm>
          <a:prstGeom prst="rect">
            <a:avLst/>
          </a:prstGeom>
          <a:noFill/>
        </p:spPr>
        <p:txBody>
          <a:bodyPr wrap="square" rtlCol="0">
            <a:spAutoFit/>
          </a:bodyPr>
          <a:lstStyle/>
          <a:p>
            <a:r>
              <a:rPr lang="en-US" sz="2400" b="1" dirty="0">
                <a:latin typeface="Verdana" charset="0"/>
                <a:ea typeface="Verdana" charset="0"/>
                <a:cs typeface="Verdana" charset="0"/>
              </a:rPr>
              <a:t>Descriptive - statistics</a:t>
            </a:r>
          </a:p>
          <a:p>
            <a:pPr marL="600075" lvl="1" indent="-257175">
              <a:buFont typeface="Arial" charset="0"/>
              <a:buChar char="•"/>
            </a:pPr>
            <a:r>
              <a:rPr lang="en-US" sz="2400" dirty="0">
                <a:latin typeface="Verdana" charset="0"/>
                <a:ea typeface="Verdana" charset="0"/>
                <a:cs typeface="Verdana" charset="0"/>
              </a:rPr>
              <a:t>Prepares </a:t>
            </a:r>
            <a:r>
              <a:rPr lang="en-US" sz="2400" dirty="0">
                <a:latin typeface="Verdana" charset="0"/>
                <a:ea typeface="Verdana" charset="0"/>
                <a:cs typeface="Verdana" charset="0"/>
              </a:rPr>
              <a:t>and analyzes historical data</a:t>
            </a:r>
          </a:p>
          <a:p>
            <a:pPr marL="600075" lvl="1" indent="-257175">
              <a:buFont typeface="Arial" charset="0"/>
              <a:buChar char="•"/>
            </a:pPr>
            <a:r>
              <a:rPr lang="en-US" sz="2400" dirty="0">
                <a:latin typeface="Verdana" charset="0"/>
                <a:ea typeface="Verdana" charset="0"/>
                <a:cs typeface="Verdana" charset="0"/>
              </a:rPr>
              <a:t>Answers “What happened?” and “Why?”</a:t>
            </a:r>
          </a:p>
          <a:p>
            <a:pPr lvl="1"/>
            <a:endParaRPr lang="en-US" sz="2400" dirty="0">
              <a:latin typeface="Verdana" charset="0"/>
              <a:ea typeface="Verdana" charset="0"/>
              <a:cs typeface="Verdana" charset="0"/>
            </a:endParaRPr>
          </a:p>
        </p:txBody>
      </p:sp>
      <p:sp>
        <p:nvSpPr>
          <p:cNvPr id="5" name="TextBox 4"/>
          <p:cNvSpPr txBox="1"/>
          <p:nvPr/>
        </p:nvSpPr>
        <p:spPr>
          <a:xfrm>
            <a:off x="2876550" y="4202049"/>
            <a:ext cx="5924550" cy="1938992"/>
          </a:xfrm>
          <a:prstGeom prst="rect">
            <a:avLst/>
          </a:prstGeom>
          <a:noFill/>
        </p:spPr>
        <p:txBody>
          <a:bodyPr wrap="square" rtlCol="0">
            <a:spAutoFit/>
          </a:bodyPr>
          <a:lstStyle/>
          <a:p>
            <a:r>
              <a:rPr lang="en-US" sz="2400" b="1" dirty="0">
                <a:latin typeface="Verdana" charset="0"/>
                <a:ea typeface="Verdana" charset="0"/>
                <a:cs typeface="Verdana" charset="0"/>
              </a:rPr>
              <a:t>Prescriptive – big human brains</a:t>
            </a:r>
            <a:endParaRPr lang="en-US" sz="2400" b="1" dirty="0">
              <a:latin typeface="Verdana" charset="0"/>
              <a:ea typeface="Verdana" charset="0"/>
              <a:cs typeface="Verdana" charset="0"/>
            </a:endParaRPr>
          </a:p>
          <a:p>
            <a:pPr marL="600075" lvl="1" indent="-257175">
              <a:buFont typeface="Arial" charset="0"/>
              <a:buChar char="•"/>
            </a:pPr>
            <a:r>
              <a:rPr lang="en-US" sz="2400" dirty="0">
                <a:latin typeface="Verdana" charset="0"/>
                <a:ea typeface="Verdana" charset="0"/>
                <a:cs typeface="Verdana" charset="0"/>
              </a:rPr>
              <a:t>Finds better ways </a:t>
            </a:r>
            <a:r>
              <a:rPr lang="en-US" sz="2400" dirty="0">
                <a:latin typeface="Verdana" charset="0"/>
                <a:ea typeface="Verdana" charset="0"/>
                <a:cs typeface="Verdana" charset="0"/>
              </a:rPr>
              <a:t>to operate</a:t>
            </a:r>
          </a:p>
          <a:p>
            <a:pPr marL="600075" lvl="1" indent="-257175">
              <a:buFont typeface="Arial" charset="0"/>
              <a:buChar char="•"/>
            </a:pPr>
            <a:r>
              <a:rPr lang="en-US" sz="2400" dirty="0">
                <a:latin typeface="Verdana" charset="0"/>
                <a:ea typeface="Verdana" charset="0"/>
                <a:cs typeface="Verdana" charset="0"/>
              </a:rPr>
              <a:t>Focuses on objectives, balances constraints</a:t>
            </a:r>
            <a:endParaRPr lang="en-US" sz="2400" dirty="0">
              <a:latin typeface="Verdana" charset="0"/>
              <a:ea typeface="Verdana" charset="0"/>
              <a:cs typeface="Verdana" charset="0"/>
            </a:endParaRPr>
          </a:p>
          <a:p>
            <a:pPr marL="600075" lvl="1" indent="-257175">
              <a:buFont typeface="Arial" charset="0"/>
              <a:buChar char="•"/>
            </a:pPr>
            <a:r>
              <a:rPr lang="en-US" sz="2400" dirty="0">
                <a:latin typeface="Verdana" charset="0"/>
                <a:ea typeface="Verdana" charset="0"/>
                <a:cs typeface="Verdana" charset="0"/>
              </a:rPr>
              <a:t>Answers “What should happen?”</a:t>
            </a:r>
            <a:endParaRPr lang="en-US" sz="2400" dirty="0">
              <a:latin typeface="Verdana" charset="0"/>
              <a:ea typeface="Verdana" charset="0"/>
              <a:cs typeface="Verdana" charset="0"/>
            </a:endParaRPr>
          </a:p>
        </p:txBody>
      </p:sp>
      <p:sp>
        <p:nvSpPr>
          <p:cNvPr id="7" name="TextBox 6"/>
          <p:cNvSpPr txBox="1"/>
          <p:nvPr/>
        </p:nvSpPr>
        <p:spPr>
          <a:xfrm>
            <a:off x="2876550" y="3130422"/>
            <a:ext cx="5608858" cy="1569660"/>
          </a:xfrm>
          <a:prstGeom prst="rect">
            <a:avLst/>
          </a:prstGeom>
          <a:noFill/>
        </p:spPr>
        <p:txBody>
          <a:bodyPr wrap="square" rtlCol="0">
            <a:spAutoFit/>
          </a:bodyPr>
          <a:lstStyle/>
          <a:p>
            <a:r>
              <a:rPr lang="en-US" sz="2400" b="1" dirty="0">
                <a:latin typeface="Verdana" charset="0"/>
                <a:ea typeface="Verdana" charset="0"/>
                <a:cs typeface="Verdana" charset="0"/>
              </a:rPr>
              <a:t>Predictive – big data</a:t>
            </a:r>
            <a:endParaRPr lang="en-US" sz="2400" b="1" dirty="0">
              <a:latin typeface="Verdana" charset="0"/>
              <a:ea typeface="Verdana" charset="0"/>
              <a:cs typeface="Verdana" charset="0"/>
            </a:endParaRPr>
          </a:p>
          <a:p>
            <a:pPr marL="600075" lvl="1" indent="-257175">
              <a:buFont typeface="Arial" charset="0"/>
              <a:buChar char="•"/>
            </a:pPr>
            <a:r>
              <a:rPr lang="en-US" sz="2400" dirty="0">
                <a:latin typeface="Verdana" charset="0"/>
                <a:ea typeface="Verdana" charset="0"/>
                <a:cs typeface="Verdana" charset="0"/>
              </a:rPr>
              <a:t>Predicts future probabilities </a:t>
            </a:r>
            <a:r>
              <a:rPr lang="en-US" sz="2400" dirty="0">
                <a:latin typeface="Verdana" charset="0"/>
                <a:ea typeface="Verdana" charset="0"/>
                <a:cs typeface="Verdana" charset="0"/>
              </a:rPr>
              <a:t>&amp; trends</a:t>
            </a:r>
            <a:endParaRPr lang="en-US" sz="2400" dirty="0">
              <a:latin typeface="Verdana" charset="0"/>
              <a:ea typeface="Verdana" charset="0"/>
              <a:cs typeface="Verdana" charset="0"/>
            </a:endParaRPr>
          </a:p>
          <a:p>
            <a:pPr marL="600075" lvl="1" indent="-257175">
              <a:buFont typeface="Arial" charset="0"/>
              <a:buChar char="•"/>
            </a:pPr>
            <a:r>
              <a:rPr lang="en-US" sz="2400" dirty="0">
                <a:latin typeface="Verdana" charset="0"/>
                <a:ea typeface="Verdana" charset="0"/>
                <a:cs typeface="Verdana" charset="0"/>
              </a:rPr>
              <a:t>Answers “What will happen?”</a:t>
            </a:r>
          </a:p>
        </p:txBody>
      </p:sp>
      <p:sp>
        <p:nvSpPr>
          <p:cNvPr id="14" name="Title 1"/>
          <p:cNvSpPr txBox="1">
            <a:spLocks/>
          </p:cNvSpPr>
          <p:nvPr/>
        </p:nvSpPr>
        <p:spPr>
          <a:xfrm>
            <a:off x="0" y="857250"/>
            <a:ext cx="2533650" cy="5143500"/>
          </a:xfrm>
          <a:prstGeom prst="rect">
            <a:avLst/>
          </a:prstGeom>
          <a:solidFill>
            <a:schemeClr val="accent4">
              <a:lumMod val="20000"/>
              <a:lumOff val="80000"/>
            </a:schemeClr>
          </a:solidFill>
          <a:ln w="12700" cap="flat" cmpd="sng" algn="ctr">
            <a:noFill/>
            <a:prstDash val="solid"/>
            <a:miter lim="800000"/>
          </a:ln>
        </p:spPr>
        <p:style>
          <a:lnRef idx="2">
            <a:schemeClr val="dk1">
              <a:shade val="50000"/>
            </a:schemeClr>
          </a:lnRef>
          <a:fillRef idx="1">
            <a:schemeClr val="dk1"/>
          </a:fillRef>
          <a:effectRef idx="0">
            <a:schemeClr val="dk1"/>
          </a:effectRef>
          <a:fontRef idx="minor">
            <a:schemeClr val="lt1"/>
          </a:fontRef>
        </p:style>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000" b="1" dirty="0">
                <a:solidFill>
                  <a:schemeClr val="tx1"/>
                </a:solidFill>
                <a:latin typeface="Verdana" charset="0"/>
                <a:ea typeface="Verdana" charset="0"/>
                <a:cs typeface="Verdana" charset="0"/>
              </a:rPr>
              <a:t>Analytics are expensive</a:t>
            </a:r>
          </a:p>
          <a:p>
            <a:pPr algn="ctr"/>
            <a:endParaRPr lang="en-US" sz="3000" dirty="0">
              <a:solidFill>
                <a:schemeClr val="tx1"/>
              </a:solidFill>
              <a:latin typeface="Verdana" charset="0"/>
              <a:ea typeface="Verdana" charset="0"/>
              <a:cs typeface="Verdana" charset="0"/>
            </a:endParaRPr>
          </a:p>
          <a:p>
            <a:pPr algn="ctr"/>
            <a:r>
              <a:rPr lang="en-US" sz="3000" dirty="0">
                <a:solidFill>
                  <a:schemeClr val="tx1"/>
                </a:solidFill>
                <a:latin typeface="Verdana" charset="0"/>
                <a:ea typeface="Verdana" charset="0"/>
                <a:cs typeface="Verdana" charset="0"/>
              </a:rPr>
              <a:t>Invest wisely</a:t>
            </a:r>
          </a:p>
        </p:txBody>
      </p:sp>
    </p:spTree>
    <p:custDataLst>
      <p:tags r:id="rId1"/>
    </p:custDataLst>
    <p:extLst>
      <p:ext uri="{BB962C8B-B14F-4D97-AF65-F5344CB8AC3E}">
        <p14:creationId xmlns:p14="http://schemas.microsoft.com/office/powerpoint/2010/main" val="554326632"/>
      </p:ext>
    </p:extLst>
  </p:cSld>
  <p:clrMapOvr>
    <a:masterClrMapping/>
  </p:clrMapOvr>
  <mc:AlternateContent xmlns:mc="http://schemas.openxmlformats.org/markup-compatibility/2006">
    <mc:Choice xmlns:p14="http://schemas.microsoft.com/office/powerpoint/2010/main" Requires="p14">
      <p:transition spd="slow" p14:dur="2000" advTm="162081"/>
    </mc:Choice>
    <mc:Fallback>
      <p:transition spd="slow" advTm="16208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7" grpId="0"/>
    </p:bld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extBox 7"/>
          <p:cNvSpPr txBox="1"/>
          <p:nvPr/>
        </p:nvSpPr>
        <p:spPr>
          <a:xfrm>
            <a:off x="6558695" y="1383364"/>
            <a:ext cx="2111133" cy="392415"/>
          </a:xfrm>
          <a:prstGeom prst="rect">
            <a:avLst/>
          </a:prstGeom>
          <a:noFill/>
          <a:ln>
            <a:noFill/>
          </a:ln>
        </p:spPr>
        <p:txBody>
          <a:bodyPr wrap="square" rtlCol="0">
            <a:spAutoFit/>
          </a:bodyPr>
          <a:lstStyle/>
          <a:p>
            <a:pPr>
              <a:spcAft>
                <a:spcPts val="900"/>
              </a:spcAft>
            </a:pPr>
            <a:r>
              <a:rPr lang="en-US" sz="1950">
                <a:latin typeface="Verdana" charset="0"/>
                <a:ea typeface="Verdana" charset="0"/>
                <a:cs typeface="Verdana" charset="0"/>
              </a:rPr>
              <a:t>System Uptime</a:t>
            </a:r>
            <a:endParaRPr lang="en-US" sz="1950" dirty="0">
              <a:latin typeface="Verdana" charset="0"/>
              <a:ea typeface="Verdana" charset="0"/>
              <a:cs typeface="Verdana" charset="0"/>
            </a:endParaRPr>
          </a:p>
        </p:txBody>
      </p:sp>
      <p:sp>
        <p:nvSpPr>
          <p:cNvPr id="22" name="Title 1"/>
          <p:cNvSpPr txBox="1">
            <a:spLocks/>
          </p:cNvSpPr>
          <p:nvPr/>
        </p:nvSpPr>
        <p:spPr>
          <a:xfrm>
            <a:off x="0" y="857250"/>
            <a:ext cx="2533650" cy="5143500"/>
          </a:xfrm>
          <a:prstGeom prst="rect">
            <a:avLst/>
          </a:prstGeom>
          <a:solidFill>
            <a:schemeClr val="accent4">
              <a:lumMod val="20000"/>
              <a:lumOff val="80000"/>
            </a:schemeClr>
          </a:solidFill>
          <a:ln w="12700" cap="flat" cmpd="sng" algn="ctr">
            <a:noFill/>
            <a:prstDash val="solid"/>
            <a:miter lim="800000"/>
          </a:ln>
        </p:spPr>
        <p:style>
          <a:lnRef idx="2">
            <a:schemeClr val="dk1">
              <a:shade val="50000"/>
            </a:schemeClr>
          </a:lnRef>
          <a:fillRef idx="1">
            <a:schemeClr val="dk1"/>
          </a:fillRef>
          <a:effectRef idx="0">
            <a:schemeClr val="dk1"/>
          </a:effectRef>
          <a:fontRef idx="minor">
            <a:schemeClr val="lt1"/>
          </a:fontRef>
        </p:style>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000" b="1" dirty="0">
                <a:solidFill>
                  <a:schemeClr val="tx1"/>
                </a:solidFill>
                <a:latin typeface="Verdana" charset="0"/>
                <a:ea typeface="Verdana" charset="0"/>
                <a:cs typeface="Verdana" charset="0"/>
              </a:rPr>
              <a:t>Avoid vanity metrics</a:t>
            </a:r>
          </a:p>
          <a:p>
            <a:pPr algn="ctr"/>
            <a:endParaRPr lang="en-US" sz="3000" dirty="0">
              <a:solidFill>
                <a:schemeClr val="tx1"/>
              </a:solidFill>
              <a:latin typeface="Verdana" charset="0"/>
              <a:ea typeface="Verdana" charset="0"/>
              <a:cs typeface="Verdana" charset="0"/>
            </a:endParaRPr>
          </a:p>
          <a:p>
            <a:pPr algn="ctr"/>
            <a:r>
              <a:rPr lang="en-US" sz="3000" dirty="0">
                <a:solidFill>
                  <a:schemeClr val="tx1"/>
                </a:solidFill>
                <a:latin typeface="Verdana" charset="0"/>
                <a:ea typeface="Verdana" charset="0"/>
                <a:cs typeface="Verdana" charset="0"/>
              </a:rPr>
              <a:t>Challenge each metric </a:t>
            </a:r>
            <a:r>
              <a:rPr lang="en-US" sz="3000">
                <a:solidFill>
                  <a:schemeClr val="tx1"/>
                </a:solidFill>
                <a:latin typeface="Verdana" charset="0"/>
                <a:ea typeface="Verdana" charset="0"/>
                <a:cs typeface="Verdana" charset="0"/>
              </a:rPr>
              <a:t>by asking “So What?”</a:t>
            </a:r>
            <a:endParaRPr lang="en-US" sz="3000" dirty="0">
              <a:solidFill>
                <a:schemeClr val="tx1"/>
              </a:solidFill>
              <a:latin typeface="Verdana" charset="0"/>
              <a:ea typeface="Verdana" charset="0"/>
              <a:cs typeface="Verdana" charset="0"/>
            </a:endParaRPr>
          </a:p>
        </p:txBody>
      </p:sp>
      <p:sp>
        <p:nvSpPr>
          <p:cNvPr id="25" name="Rectangle 24"/>
          <p:cNvSpPr/>
          <p:nvPr/>
        </p:nvSpPr>
        <p:spPr>
          <a:xfrm>
            <a:off x="6477412" y="3429000"/>
            <a:ext cx="2581373" cy="18663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1800"/>
              </a:spcAft>
            </a:pPr>
            <a:r>
              <a:rPr lang="en-US" sz="1950" dirty="0">
                <a:solidFill>
                  <a:srgbClr val="000000"/>
                </a:solidFill>
                <a:latin typeface="Verdana" charset="0"/>
                <a:ea typeface="Verdana" charset="0"/>
                <a:cs typeface="Verdana" charset="0"/>
              </a:rPr>
              <a:t>Customer Outage Impact Cost</a:t>
            </a:r>
          </a:p>
          <a:p>
            <a:pPr>
              <a:spcAft>
                <a:spcPts val="1800"/>
              </a:spcAft>
            </a:pPr>
            <a:r>
              <a:rPr lang="en-US" sz="1950" dirty="0">
                <a:solidFill>
                  <a:srgbClr val="000000"/>
                </a:solidFill>
                <a:latin typeface="Verdana" charset="0"/>
                <a:ea typeface="Verdana" charset="0"/>
                <a:cs typeface="Verdana" charset="0"/>
              </a:rPr>
              <a:t>Ability to quickly respond to needs (MTTR, etc.)</a:t>
            </a:r>
          </a:p>
        </p:txBody>
      </p:sp>
      <p:sp>
        <p:nvSpPr>
          <p:cNvPr id="26" name="Rectangle 25"/>
          <p:cNvSpPr/>
          <p:nvPr/>
        </p:nvSpPr>
        <p:spPr>
          <a:xfrm>
            <a:off x="2830392" y="3573022"/>
            <a:ext cx="2177817" cy="13425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1800"/>
              </a:spcAft>
            </a:pPr>
            <a:r>
              <a:rPr lang="en-US" sz="1950" dirty="0">
                <a:solidFill>
                  <a:srgbClr val="000000"/>
                </a:solidFill>
                <a:latin typeface="Verdana" charset="0"/>
                <a:ea typeface="Verdana" charset="0"/>
                <a:cs typeface="Verdana" charset="0"/>
              </a:rPr>
              <a:t>Business Value Delivered</a:t>
            </a:r>
          </a:p>
          <a:p>
            <a:pPr>
              <a:spcAft>
                <a:spcPts val="1800"/>
              </a:spcAft>
            </a:pPr>
            <a:r>
              <a:rPr lang="en-US" sz="1950" dirty="0">
                <a:solidFill>
                  <a:srgbClr val="000000"/>
                </a:solidFill>
                <a:latin typeface="Verdana" charset="0"/>
                <a:ea typeface="Verdana" charset="0"/>
                <a:cs typeface="Verdana" charset="0"/>
              </a:rPr>
              <a:t>Customer Satisfaction</a:t>
            </a:r>
            <a:endParaRPr lang="en-US" sz="1950" dirty="0">
              <a:solidFill>
                <a:srgbClr val="000000"/>
              </a:solidFill>
              <a:latin typeface="Verdana" charset="0"/>
              <a:ea typeface="Verdana" charset="0"/>
              <a:cs typeface="Verdana"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449537">
            <a:off x="5120794" y="3332546"/>
            <a:ext cx="1020472" cy="1823466"/>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378876">
            <a:off x="4943693" y="936181"/>
            <a:ext cx="1316091" cy="1445024"/>
          </a:xfrm>
          <a:prstGeom prst="rect">
            <a:avLst/>
          </a:prstGeom>
          <a:solidFill>
            <a:srgbClr val="ABD68E"/>
          </a:solidFill>
        </p:spPr>
      </p:pic>
      <p:sp>
        <p:nvSpPr>
          <p:cNvPr id="9" name="TextBox 8"/>
          <p:cNvSpPr txBox="1"/>
          <p:nvPr/>
        </p:nvSpPr>
        <p:spPr>
          <a:xfrm>
            <a:off x="2830392" y="1383364"/>
            <a:ext cx="2623454" cy="692497"/>
          </a:xfrm>
          <a:prstGeom prst="rect">
            <a:avLst/>
          </a:prstGeom>
          <a:noFill/>
        </p:spPr>
        <p:txBody>
          <a:bodyPr wrap="square" rtlCol="0">
            <a:spAutoFit/>
          </a:bodyPr>
          <a:lstStyle/>
          <a:p>
            <a:r>
              <a:rPr lang="en-US" sz="1950" dirty="0">
                <a:latin typeface="Verdana" charset="0"/>
                <a:ea typeface="Verdana" charset="0"/>
                <a:cs typeface="Verdana" charset="0"/>
              </a:rPr>
              <a:t># of Tickets </a:t>
            </a:r>
          </a:p>
          <a:p>
            <a:r>
              <a:rPr lang="en-US" sz="1950" dirty="0">
                <a:latin typeface="Verdana" charset="0"/>
                <a:ea typeface="Verdana" charset="0"/>
                <a:cs typeface="Verdana" charset="0"/>
              </a:rPr>
              <a:t>closed</a:t>
            </a:r>
            <a:endParaRPr lang="en-US" sz="1950" dirty="0">
              <a:latin typeface="Verdana" charset="0"/>
              <a:ea typeface="Verdana" charset="0"/>
              <a:cs typeface="Verdana" charset="0"/>
            </a:endParaRPr>
          </a:p>
        </p:txBody>
      </p:sp>
      <p:grpSp>
        <p:nvGrpSpPr>
          <p:cNvPr id="7" name="Group 6"/>
          <p:cNvGrpSpPr/>
          <p:nvPr/>
        </p:nvGrpSpPr>
        <p:grpSpPr>
          <a:xfrm>
            <a:off x="2813103" y="2349873"/>
            <a:ext cx="2056656" cy="961222"/>
            <a:chOff x="3750804" y="1990163"/>
            <a:chExt cx="2742208" cy="1281629"/>
          </a:xfrm>
        </p:grpSpPr>
        <p:sp>
          <p:nvSpPr>
            <p:cNvPr id="4" name="Down Arrow 3"/>
            <p:cNvSpPr/>
            <p:nvPr/>
          </p:nvSpPr>
          <p:spPr>
            <a:xfrm>
              <a:off x="4717349" y="2515442"/>
              <a:ext cx="584200" cy="756350"/>
            </a:xfrm>
            <a:prstGeom prst="downArrow">
              <a:avLst/>
            </a:prstGeom>
            <a:solidFill>
              <a:srgbClr val="ABD68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TextBox 4"/>
            <p:cNvSpPr txBox="1"/>
            <p:nvPr/>
          </p:nvSpPr>
          <p:spPr>
            <a:xfrm>
              <a:off x="3750804" y="1990163"/>
              <a:ext cx="2742208" cy="553997"/>
            </a:xfrm>
            <a:prstGeom prst="rect">
              <a:avLst/>
            </a:prstGeom>
            <a:noFill/>
          </p:spPr>
          <p:txBody>
            <a:bodyPr wrap="square" rtlCol="0">
              <a:spAutoFit/>
            </a:bodyPr>
            <a:lstStyle/>
            <a:p>
              <a:r>
                <a:rPr lang="en-US" sz="2100" dirty="0">
                  <a:latin typeface="Marker Felt Thin" charset="0"/>
                  <a:ea typeface="Marker Felt Thin" charset="0"/>
                  <a:cs typeface="Marker Felt Thin" charset="0"/>
                </a:rPr>
                <a:t>Instead, measure</a:t>
              </a:r>
              <a:endParaRPr lang="en-US" sz="2100" dirty="0">
                <a:latin typeface="Marker Felt Thin" charset="0"/>
                <a:ea typeface="Marker Felt Thin" charset="0"/>
                <a:cs typeface="Marker Felt Thin" charset="0"/>
              </a:endParaRPr>
            </a:p>
          </p:txBody>
        </p:sp>
      </p:grpSp>
      <p:grpSp>
        <p:nvGrpSpPr>
          <p:cNvPr id="14" name="Group 13"/>
          <p:cNvGrpSpPr/>
          <p:nvPr/>
        </p:nvGrpSpPr>
        <p:grpSpPr>
          <a:xfrm>
            <a:off x="6613172" y="2349873"/>
            <a:ext cx="2056656" cy="961222"/>
            <a:chOff x="3750804" y="1990163"/>
            <a:chExt cx="2742208" cy="1281629"/>
          </a:xfrm>
        </p:grpSpPr>
        <p:sp>
          <p:nvSpPr>
            <p:cNvPr id="15" name="Down Arrow 14"/>
            <p:cNvSpPr/>
            <p:nvPr/>
          </p:nvSpPr>
          <p:spPr>
            <a:xfrm>
              <a:off x="4717349" y="2515442"/>
              <a:ext cx="584200" cy="756350"/>
            </a:xfrm>
            <a:prstGeom prst="downArrow">
              <a:avLst/>
            </a:prstGeom>
            <a:solidFill>
              <a:srgbClr val="ABD68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TextBox 15"/>
            <p:cNvSpPr txBox="1"/>
            <p:nvPr/>
          </p:nvSpPr>
          <p:spPr>
            <a:xfrm>
              <a:off x="3750804" y="1990163"/>
              <a:ext cx="2742208" cy="553997"/>
            </a:xfrm>
            <a:prstGeom prst="rect">
              <a:avLst/>
            </a:prstGeom>
            <a:noFill/>
          </p:spPr>
          <p:txBody>
            <a:bodyPr wrap="square" rtlCol="0">
              <a:spAutoFit/>
            </a:bodyPr>
            <a:lstStyle/>
            <a:p>
              <a:r>
                <a:rPr lang="en-US" sz="2100" dirty="0">
                  <a:latin typeface="Marker Felt Thin" charset="0"/>
                  <a:ea typeface="Marker Felt Thin" charset="0"/>
                  <a:cs typeface="Marker Felt Thin" charset="0"/>
                </a:rPr>
                <a:t>Instead, measure</a:t>
              </a:r>
              <a:endParaRPr lang="en-US" sz="2100" dirty="0">
                <a:latin typeface="Marker Felt Thin" charset="0"/>
                <a:ea typeface="Marker Felt Thin" charset="0"/>
                <a:cs typeface="Marker Felt Thin" charset="0"/>
              </a:endParaRPr>
            </a:p>
          </p:txBody>
        </p:sp>
      </p:grpSp>
    </p:spTree>
    <p:extLst>
      <p:ext uri="{BB962C8B-B14F-4D97-AF65-F5344CB8AC3E}">
        <p14:creationId xmlns:p14="http://schemas.microsoft.com/office/powerpoint/2010/main" val="19230315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rotWithShape="1">
          <a:blip r:embed="rId2"/>
          <a:srcRect t="22274"/>
          <a:stretch/>
        </p:blipFill>
        <p:spPr>
          <a:xfrm>
            <a:off x="-196001" y="59489"/>
            <a:ext cx="9215252" cy="6302140"/>
          </a:xfrm>
          <a:prstGeom prst="rect">
            <a:avLst/>
          </a:prstGeom>
        </p:spPr>
      </p:pic>
      <p:sp>
        <p:nvSpPr>
          <p:cNvPr id="5" name="Rectangle 4"/>
          <p:cNvSpPr/>
          <p:nvPr/>
        </p:nvSpPr>
        <p:spPr>
          <a:xfrm>
            <a:off x="-1006549" y="6176963"/>
            <a:ext cx="10836349" cy="369332"/>
          </a:xfrm>
          <a:prstGeom prst="rect">
            <a:avLst/>
          </a:prstGeom>
        </p:spPr>
        <p:txBody>
          <a:bodyPr wrap="square">
            <a:spAutoFit/>
          </a:bodyPr>
          <a:lstStyle/>
          <a:p>
            <a:r>
              <a:rPr lang="en-US" dirty="0"/>
              <a:t>Source: http</a:t>
            </a:r>
            <a:r>
              <a:rPr lang="en-US" dirty="0"/>
              <a:t>://</a:t>
            </a:r>
            <a:r>
              <a:rPr lang="en-US" dirty="0" err="1"/>
              <a:t>junkcharts.typepad.com</a:t>
            </a:r>
            <a:r>
              <a:rPr lang="en-US" dirty="0"/>
              <a:t>/</a:t>
            </a:r>
            <a:r>
              <a:rPr lang="en-US" dirty="0" err="1"/>
              <a:t>junk_charts</a:t>
            </a:r>
            <a:r>
              <a:rPr lang="en-US" dirty="0"/>
              <a:t>/junk-charts-trifecta-checkup-the-definitive-</a:t>
            </a:r>
            <a:r>
              <a:rPr lang="en-US" dirty="0" err="1"/>
              <a:t>guide.html</a:t>
            </a:r>
            <a:endParaRPr lang="en-US" dirty="0"/>
          </a:p>
        </p:txBody>
      </p:sp>
    </p:spTree>
    <p:extLst>
      <p:ext uri="{BB962C8B-B14F-4D97-AF65-F5344CB8AC3E}">
        <p14:creationId xmlns:p14="http://schemas.microsoft.com/office/powerpoint/2010/main" val="16105531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OK, it’s a dramatic title, but what’s your point</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Cumulative Flow Diagrams are commonly taught and implemented</a:t>
            </a:r>
          </a:p>
          <a:p>
            <a:r>
              <a:rPr lang="en-US" dirty="0" smtClean="0"/>
              <a:t>I think they are harder to read than necessary for the info they yield</a:t>
            </a:r>
          </a:p>
          <a:p>
            <a:r>
              <a:rPr lang="en-US" dirty="0"/>
              <a:t>L</a:t>
            </a:r>
            <a:r>
              <a:rPr lang="en-US" dirty="0" smtClean="0"/>
              <a:t>ooking for alternatives that can be read and understood without instruction or popup interactive support</a:t>
            </a:r>
          </a:p>
          <a:p>
            <a:r>
              <a:rPr lang="en-US" dirty="0" smtClean="0"/>
              <a:t>CFDs have their purpose, but shouldn’t be our only tool</a:t>
            </a:r>
          </a:p>
          <a:p>
            <a:pPr lvl="1"/>
            <a:r>
              <a:rPr lang="en-US" dirty="0" smtClean="0"/>
              <a:t>I want to expand the charts and provide real advice on their use</a:t>
            </a:r>
          </a:p>
          <a:p>
            <a:pPr lvl="1"/>
            <a:r>
              <a:rPr lang="en-US" dirty="0" smtClean="0"/>
              <a:t>I want to avoid the known issues of using stacked area charts</a:t>
            </a:r>
          </a:p>
          <a:p>
            <a:pPr lvl="1"/>
            <a:r>
              <a:rPr lang="en-US" dirty="0" smtClean="0"/>
              <a:t>I want to help find WIP, Cycle Time, and Throughput relationships </a:t>
            </a:r>
            <a:endParaRPr lang="en-US" dirty="0"/>
          </a:p>
        </p:txBody>
      </p:sp>
    </p:spTree>
    <p:extLst>
      <p:ext uri="{BB962C8B-B14F-4D97-AF65-F5344CB8AC3E}">
        <p14:creationId xmlns:p14="http://schemas.microsoft.com/office/powerpoint/2010/main" val="14258307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Why is it useful?</a:t>
            </a:r>
            <a:endParaRPr lang="en-US" dirty="0"/>
          </a:p>
        </p:txBody>
      </p:sp>
      <p:sp>
        <p:nvSpPr>
          <p:cNvPr id="8" name="Content Placeholder 7"/>
          <p:cNvSpPr>
            <a:spLocks noGrp="1"/>
          </p:cNvSpPr>
          <p:nvPr>
            <p:ph idx="1"/>
          </p:nvPr>
        </p:nvSpPr>
        <p:spPr/>
        <p:txBody>
          <a:bodyPr>
            <a:normAutofit fontScale="77500" lnSpcReduction="20000"/>
          </a:bodyPr>
          <a:lstStyle/>
          <a:p>
            <a:r>
              <a:rPr lang="en-US" dirty="0" smtClean="0"/>
              <a:t>To see trends in work (WIP) growth/decline in buffers/queues</a:t>
            </a:r>
          </a:p>
          <a:p>
            <a:r>
              <a:rPr lang="en-US" dirty="0" smtClean="0"/>
              <a:t>To approximate average cycle-time using “Horizontal Line” estimation</a:t>
            </a:r>
          </a:p>
          <a:p>
            <a:pPr lvl="1"/>
            <a:r>
              <a:rPr lang="en-US" dirty="0" smtClean="0"/>
              <a:t>For average to be close, the assumptions are: </a:t>
            </a:r>
          </a:p>
          <a:p>
            <a:pPr lvl="2"/>
            <a:r>
              <a:rPr lang="en-US" dirty="0" smtClean="0"/>
              <a:t>Work completes in the order it starts</a:t>
            </a:r>
          </a:p>
          <a:p>
            <a:pPr lvl="2"/>
            <a:r>
              <a:rPr lang="en-US" dirty="0" smtClean="0"/>
              <a:t>No impediments impacting one item but not others</a:t>
            </a:r>
          </a:p>
          <a:p>
            <a:r>
              <a:rPr lang="en-US" dirty="0" smtClean="0"/>
              <a:t>To approximate throughput and demand</a:t>
            </a:r>
          </a:p>
          <a:p>
            <a:pPr lvl="1"/>
            <a:r>
              <a:rPr lang="en-US" dirty="0" smtClean="0"/>
              <a:t>The slope of the Completed top edge is approximate average throughput</a:t>
            </a:r>
          </a:p>
          <a:p>
            <a:pPr lvl="1"/>
            <a:r>
              <a:rPr lang="en-US" dirty="0" smtClean="0"/>
              <a:t>The slope of the Ready top edge is approximate average input demand</a:t>
            </a:r>
          </a:p>
          <a:p>
            <a:r>
              <a:rPr lang="en-US" dirty="0" smtClean="0"/>
              <a:t>To forecast remaining time by extending the Completed top edge until it intersects the remaining work…</a:t>
            </a:r>
          </a:p>
          <a:p>
            <a:pPr lvl="1"/>
            <a:r>
              <a:rPr lang="en-US" dirty="0" smtClean="0"/>
              <a:t>Only if all work is already known and in backlog, </a:t>
            </a:r>
          </a:p>
          <a:p>
            <a:pPr lvl="1"/>
            <a:r>
              <a:rPr lang="en-US" dirty="0" smtClean="0"/>
              <a:t>or the growth rate over time approximated…</a:t>
            </a:r>
            <a:endParaRPr lang="en-US" dirty="0"/>
          </a:p>
        </p:txBody>
      </p:sp>
    </p:spTree>
    <p:extLst>
      <p:ext uri="{BB962C8B-B14F-4D97-AF65-F5344CB8AC3E}">
        <p14:creationId xmlns:p14="http://schemas.microsoft.com/office/powerpoint/2010/main" val="133300710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Simple Alternative?</a:t>
            </a:r>
            <a:endParaRPr lang="en-US" dirty="0"/>
          </a:p>
        </p:txBody>
      </p:sp>
      <p:sp>
        <p:nvSpPr>
          <p:cNvPr id="6" name="Content Placeholder 5"/>
          <p:cNvSpPr>
            <a:spLocks noGrp="1"/>
          </p:cNvSpPr>
          <p:nvPr>
            <p:ph idx="1"/>
          </p:nvPr>
        </p:nvSpPr>
        <p:spPr>
          <a:xfrm>
            <a:off x="-685800" y="1825625"/>
            <a:ext cx="4705350" cy="4351338"/>
          </a:xfrm>
        </p:spPr>
        <p:txBody>
          <a:bodyPr>
            <a:normAutofit fontScale="92500" lnSpcReduction="20000"/>
          </a:bodyPr>
          <a:lstStyle/>
          <a:p>
            <a:r>
              <a:rPr lang="en-US" dirty="0" smtClean="0"/>
              <a:t>Exercise</a:t>
            </a:r>
          </a:p>
          <a:p>
            <a:pPr lvl="1"/>
            <a:r>
              <a:rPr lang="en-US" dirty="0" smtClean="0"/>
              <a:t>Using the top chart alone</a:t>
            </a:r>
          </a:p>
          <a:p>
            <a:pPr lvl="2"/>
            <a:r>
              <a:rPr lang="en-US" dirty="0" smtClean="0"/>
              <a:t>Who had the best May peak?</a:t>
            </a:r>
          </a:p>
          <a:p>
            <a:pPr lvl="3"/>
            <a:r>
              <a:rPr lang="en-US" dirty="0" smtClean="0"/>
              <a:t>By how much?</a:t>
            </a:r>
          </a:p>
          <a:p>
            <a:pPr lvl="2"/>
            <a:r>
              <a:rPr lang="en-US" dirty="0" smtClean="0"/>
              <a:t>Who had the best Oct peak?</a:t>
            </a:r>
          </a:p>
          <a:p>
            <a:pPr lvl="1"/>
            <a:r>
              <a:rPr lang="en-US" dirty="0" smtClean="0"/>
              <a:t>If we are interested in total</a:t>
            </a:r>
          </a:p>
          <a:p>
            <a:pPr lvl="2"/>
            <a:r>
              <a:rPr lang="en-US" dirty="0" smtClean="0"/>
              <a:t>We can read the top of the blue</a:t>
            </a:r>
          </a:p>
          <a:p>
            <a:pPr lvl="2"/>
            <a:r>
              <a:rPr lang="en-US" dirty="0" smtClean="0"/>
              <a:t>Or we can just use a line</a:t>
            </a:r>
          </a:p>
          <a:p>
            <a:pPr lvl="1"/>
            <a:r>
              <a:rPr lang="en-US" dirty="0" smtClean="0"/>
              <a:t>If we are interested in region</a:t>
            </a:r>
            <a:r>
              <a:rPr lang="en-US" dirty="0"/>
              <a:t> </a:t>
            </a:r>
            <a:r>
              <a:rPr lang="en-US" dirty="0" smtClean="0"/>
              <a:t>contribution</a:t>
            </a:r>
          </a:p>
          <a:p>
            <a:pPr lvl="2"/>
            <a:r>
              <a:rPr lang="en-US" dirty="0" smtClean="0"/>
              <a:t>Use a line chart starting at the same Y axis value</a:t>
            </a:r>
          </a:p>
          <a:p>
            <a:pPr lvl="2"/>
            <a:r>
              <a:rPr lang="en-US" dirty="0" smtClean="0"/>
              <a:t>Use a column bar chart with adjacent bars so you can compare the peaks</a:t>
            </a:r>
          </a:p>
        </p:txBody>
      </p:sp>
      <p:pic>
        <p:nvPicPr>
          <p:cNvPr id="1026" name="Picture 2" descr="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0" y="152400"/>
            <a:ext cx="6553200" cy="6553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102503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Issue – Column WIP Value by Date Impaired </a:t>
            </a:r>
            <a:endParaRPr lang="en-US" dirty="0"/>
          </a:p>
        </p:txBody>
      </p:sp>
      <p:sp>
        <p:nvSpPr>
          <p:cNvPr id="4" name="Content Placeholder 3"/>
          <p:cNvSpPr>
            <a:spLocks noGrp="1"/>
          </p:cNvSpPr>
          <p:nvPr>
            <p:ph idx="1"/>
          </p:nvPr>
        </p:nvSpPr>
        <p:spPr/>
        <p:txBody>
          <a:bodyPr>
            <a:normAutofit fontScale="85000" lnSpcReduction="10000"/>
          </a:bodyPr>
          <a:lstStyle/>
          <a:p>
            <a:r>
              <a:rPr lang="en-US" dirty="0" smtClean="0"/>
              <a:t>The stacked nature means estimating the relative size of band versus band for the same date is impaired</a:t>
            </a:r>
          </a:p>
          <a:p>
            <a:pPr lvl="1" fontAlgn="base"/>
            <a:r>
              <a:rPr lang="en-US" dirty="0"/>
              <a:t>Our eyes tend to focus on the tops of each line, leading to misinterpreting the </a:t>
            </a:r>
            <a:r>
              <a:rPr lang="en-US" dirty="0" smtClean="0"/>
              <a:t>patterns because we don’t adjust for the non-flat base.</a:t>
            </a:r>
            <a:endParaRPr lang="en-US" dirty="0"/>
          </a:p>
          <a:p>
            <a:pPr lvl="1" fontAlgn="base"/>
            <a:r>
              <a:rPr lang="en-US" dirty="0"/>
              <a:t>It’s nearly impossible for us to translate the width of each color (i.e., the actual value) into an accurate trend.  This is because the pattern of each color is influenced by the colors below it.</a:t>
            </a:r>
          </a:p>
          <a:p>
            <a:pPr lvl="2"/>
            <a:r>
              <a:rPr lang="en-US" dirty="0" smtClean="0">
                <a:hlinkClick r:id="rId2"/>
              </a:rPr>
              <a:t>http://vizwiz.blogspot.com/2012/10/stacked-area-chart-vs-line-chart-great.html?m=1</a:t>
            </a:r>
            <a:endParaRPr lang="en-US" dirty="0" smtClean="0"/>
          </a:p>
          <a:p>
            <a:r>
              <a:rPr lang="en-US" dirty="0" smtClean="0"/>
              <a:t>Giveaway: When popup-balloons are needed to give measurements on hover, its clear the chart is failing at communicating values clearly – charts should be self-standing, but enhanced with popups not impossible to interpret without interactive popups.</a:t>
            </a:r>
          </a:p>
          <a:p>
            <a:endParaRPr lang="en-US" dirty="0"/>
          </a:p>
        </p:txBody>
      </p:sp>
    </p:spTree>
    <p:extLst>
      <p:ext uri="{BB962C8B-B14F-4D97-AF65-F5344CB8AC3E}">
        <p14:creationId xmlns:p14="http://schemas.microsoft.com/office/powerpoint/2010/main" val="6493199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 to: Bit.ly/</a:t>
            </a:r>
            <a:r>
              <a:rPr lang="en-US" dirty="0" err="1" smtClean="0"/>
              <a:t>SimResources</a:t>
            </a:r>
            <a:endParaRPr lang="en-US" dirty="0"/>
          </a:p>
        </p:txBody>
      </p:sp>
      <p:sp>
        <p:nvSpPr>
          <p:cNvPr id="3" name="Content Placeholder 2"/>
          <p:cNvSpPr>
            <a:spLocks noGrp="1"/>
          </p:cNvSpPr>
          <p:nvPr>
            <p:ph idx="1"/>
          </p:nvPr>
        </p:nvSpPr>
        <p:spPr/>
        <p:txBody>
          <a:bodyPr/>
          <a:lstStyle/>
          <a:p>
            <a:r>
              <a:rPr lang="en-US" dirty="0" smtClean="0"/>
              <a:t>Many tools for forecasting and metric analysis</a:t>
            </a:r>
          </a:p>
          <a:p>
            <a:r>
              <a:rPr lang="en-US" b="1" dirty="0" smtClean="0"/>
              <a:t>Throughput and Cycle Time Calculator.xlsx</a:t>
            </a:r>
          </a:p>
          <a:p>
            <a:pPr lvl="1"/>
            <a:r>
              <a:rPr lang="en-US" dirty="0" smtClean="0"/>
              <a:t>From start and complete date, produces all charts in this presentation</a:t>
            </a:r>
          </a:p>
          <a:p>
            <a:pPr lvl="1"/>
            <a:r>
              <a:rPr lang="en-US" dirty="0" smtClean="0"/>
              <a:t>Requests you to submit anonymous data for research purposes</a:t>
            </a:r>
          </a:p>
          <a:p>
            <a:pPr lvl="1"/>
            <a:r>
              <a:rPr lang="en-US" dirty="0" smtClean="0">
                <a:hlinkClick r:id="rId2" invalidUrl="https://github.com/FocusedObjective/FocusedObjective.Resources/raw/master/Spreadsheets/Throughput and Cycle Time Calculator.xlsx"/>
              </a:rPr>
              <a:t>https://github.com/FocusedObjective/FocusedObjective.Resources/raw/master/Spreadsheets/Throughput%20and%20Cycle%20Time%20Calculator.xlsx</a:t>
            </a:r>
            <a:endParaRPr lang="en-US" dirty="0" smtClean="0"/>
          </a:p>
          <a:p>
            <a:r>
              <a:rPr lang="en-US" dirty="0" smtClean="0"/>
              <a:t>The charts shown later are from this spreadsheet</a:t>
            </a:r>
          </a:p>
        </p:txBody>
      </p:sp>
    </p:spTree>
    <p:extLst>
      <p:ext uri="{BB962C8B-B14F-4D97-AF65-F5344CB8AC3E}">
        <p14:creationId xmlns:p14="http://schemas.microsoft.com/office/powerpoint/2010/main" val="4680515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Cumulative flow vs Line chart</a:t>
            </a:r>
            <a:endParaRPr lang="en-US" dirty="0"/>
          </a:p>
        </p:txBody>
      </p:sp>
      <p:graphicFrame>
        <p:nvGraphicFramePr>
          <p:cNvPr id="4" name="Chart 3"/>
          <p:cNvGraphicFramePr>
            <a:graphicFrameLocks/>
          </p:cNvGraphicFramePr>
          <p:nvPr>
            <p:extLst/>
          </p:nvPr>
        </p:nvGraphicFramePr>
        <p:xfrm>
          <a:off x="-1678879" y="2149667"/>
          <a:ext cx="7390722" cy="421249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nvPr>
        </p:nvGraphicFramePr>
        <p:xfrm>
          <a:off x="4572000" y="2449874"/>
          <a:ext cx="6095462" cy="4079715"/>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5"/>
          <p:cNvSpPr/>
          <p:nvPr/>
        </p:nvSpPr>
        <p:spPr>
          <a:xfrm>
            <a:off x="7143483" y="712855"/>
            <a:ext cx="3335629" cy="14507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Identical data. Sure, I just have one column, but try and guess throughput and cycle time in each chart. Which one is easier?</a:t>
            </a:r>
            <a:endParaRPr lang="en-US" dirty="0"/>
          </a:p>
        </p:txBody>
      </p:sp>
      <p:sp>
        <p:nvSpPr>
          <p:cNvPr id="7" name="Rectangle 6"/>
          <p:cNvSpPr/>
          <p:nvPr/>
        </p:nvSpPr>
        <p:spPr>
          <a:xfrm>
            <a:off x="4900412" y="6284892"/>
            <a:ext cx="5716072" cy="5304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Notice, very low relationship WIP to cycle time. Items not completed in order they are started, so Little’s law only loosely applies.</a:t>
            </a:r>
            <a:endParaRPr lang="en-US" sz="1400" dirty="0"/>
          </a:p>
        </p:txBody>
      </p:sp>
    </p:spTree>
    <p:extLst>
      <p:ext uri="{BB962C8B-B14F-4D97-AF65-F5344CB8AC3E}">
        <p14:creationId xmlns:p14="http://schemas.microsoft.com/office/powerpoint/2010/main" val="6751916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684" y="0"/>
            <a:ext cx="8624907" cy="6858000"/>
          </a:xfrm>
          <a:prstGeom prst="rect">
            <a:avLst/>
          </a:prstGeom>
        </p:spPr>
      </p:pic>
    </p:spTree>
    <p:extLst>
      <p:ext uri="{BB962C8B-B14F-4D97-AF65-F5344CB8AC3E}">
        <p14:creationId xmlns:p14="http://schemas.microsoft.com/office/powerpoint/2010/main" val="191813950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WIP Trends – See min, max and average </a:t>
            </a:r>
            <a:endParaRPr lang="en-US" dirty="0"/>
          </a:p>
        </p:txBody>
      </p:sp>
      <p:graphicFrame>
        <p:nvGraphicFramePr>
          <p:cNvPr id="4" name="Chart 3"/>
          <p:cNvGraphicFramePr>
            <a:graphicFrameLocks/>
          </p:cNvGraphicFramePr>
          <p:nvPr>
            <p:extLst/>
          </p:nvPr>
        </p:nvGraphicFramePr>
        <p:xfrm>
          <a:off x="199283" y="1555661"/>
          <a:ext cx="8373754" cy="5183456"/>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7941973" y="1365160"/>
            <a:ext cx="2434107" cy="17772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we are looking for people controlling WIP, showing the min and max range highlights whilst low on average, we have oscillations…</a:t>
            </a:r>
            <a:endParaRPr lang="en-US" dirty="0"/>
          </a:p>
        </p:txBody>
      </p:sp>
    </p:spTree>
    <p:extLst>
      <p:ext uri="{BB962C8B-B14F-4D97-AF65-F5344CB8AC3E}">
        <p14:creationId xmlns:p14="http://schemas.microsoft.com/office/powerpoint/2010/main" val="15310545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Demand versus Throughput</a:t>
            </a:r>
            <a:endParaRPr lang="en-US" dirty="0"/>
          </a:p>
        </p:txBody>
      </p:sp>
      <p:graphicFrame>
        <p:nvGraphicFramePr>
          <p:cNvPr id="3" name="Chart 2"/>
          <p:cNvGraphicFramePr>
            <a:graphicFrameLocks/>
          </p:cNvGraphicFramePr>
          <p:nvPr>
            <p:extLst/>
          </p:nvPr>
        </p:nvGraphicFramePr>
        <p:xfrm>
          <a:off x="-246743" y="1422400"/>
          <a:ext cx="9593943" cy="5435600"/>
        </p:xfrm>
        <a:graphic>
          <a:graphicData uri="http://schemas.openxmlformats.org/drawingml/2006/chart">
            <c:chart xmlns:c="http://schemas.openxmlformats.org/drawingml/2006/chart" xmlns:r="http://schemas.openxmlformats.org/officeDocument/2006/relationships" r:id="rId2"/>
          </a:graphicData>
        </a:graphic>
      </p:graphicFrame>
      <p:sp>
        <p:nvSpPr>
          <p:cNvPr id="4" name="Rectangle 3"/>
          <p:cNvSpPr/>
          <p:nvPr/>
        </p:nvSpPr>
        <p:spPr>
          <a:xfrm>
            <a:off x="-1305058" y="1857778"/>
            <a:ext cx="2434107" cy="15712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By putting demand and completed work side by side we can see a better picture of capacity</a:t>
            </a:r>
            <a:endParaRPr lang="en-US" dirty="0"/>
          </a:p>
        </p:txBody>
      </p:sp>
    </p:spTree>
    <p:extLst>
      <p:ext uri="{BB962C8B-B14F-4D97-AF65-F5344CB8AC3E}">
        <p14:creationId xmlns:p14="http://schemas.microsoft.com/office/powerpoint/2010/main" val="1298452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55000" lnSpcReduction="20000"/>
          </a:bodyPr>
          <a:lstStyle/>
          <a:p>
            <a:r>
              <a:rPr lang="en-US" dirty="0"/>
              <a:t>In putting this framework together, I aimed to make it simple to use and broadly applicable. The Trifecta Checkup involves only three investigations: </a:t>
            </a:r>
          </a:p>
          <a:p>
            <a:r>
              <a:rPr lang="en-US" dirty="0"/>
              <a:t>What is the </a:t>
            </a:r>
            <a:r>
              <a:rPr lang="en-US" u="sng" dirty="0"/>
              <a:t>QUESTION?</a:t>
            </a:r>
          </a:p>
          <a:p>
            <a:r>
              <a:rPr lang="en-US" u="sng" dirty="0"/>
              <a:t>What does the DATA say?</a:t>
            </a:r>
          </a:p>
          <a:p>
            <a:r>
              <a:rPr lang="en-US" u="sng" dirty="0"/>
              <a:t>What does the VISUAL say?</a:t>
            </a:r>
          </a:p>
          <a:p>
            <a:r>
              <a:rPr lang="en-US" u="sng" dirty="0"/>
              <a:t>Ideally, the results of all three investigations are one and the same.</a:t>
            </a:r>
          </a:p>
          <a:p>
            <a:r>
              <a:rPr lang="en-US" u="sng" dirty="0"/>
              <a:t>***</a:t>
            </a:r>
          </a:p>
          <a:p>
            <a:r>
              <a:rPr lang="en-US" u="sng" dirty="0"/>
              <a:t>The Question occupies the top corner because any data visualization project needs a worthy cause. I'd like the Question to be well-posed, and interesting; the former focuses the search for appropriate data while the latter ensures an engaged audience.</a:t>
            </a:r>
          </a:p>
          <a:p>
            <a:r>
              <a:rPr lang="en-US" u="sng" dirty="0"/>
              <a:t>The Data should be relevant to the Question being addressed. Relevance can often be augmented by reducing noise, removing errors or transformations.</a:t>
            </a:r>
          </a:p>
          <a:p>
            <a:r>
              <a:rPr lang="en-US" u="sng" dirty="0"/>
              <a:t>The Visual elements should represent the Data in a clear, concise manner, addressing the Question directly. </a:t>
            </a:r>
          </a:p>
          <a:p>
            <a:r>
              <a:rPr lang="en-US" u="sng" dirty="0"/>
              <a:t>The tradition of </a:t>
            </a:r>
            <a:r>
              <a:rPr lang="en-US" u="sng" dirty="0" err="1"/>
              <a:t>Tufte</a:t>
            </a:r>
            <a:r>
              <a:rPr lang="en-US" u="sng" dirty="0"/>
              <a:t> is heavily focused on the Visual corner of the Trifecta, including its linkage to the Data corner. As will be discussed later, it is possible to select the right graph for the data but the project to fail because the data do not solve the posed question.</a:t>
            </a:r>
            <a:endParaRPr lang="en-US" dirty="0"/>
          </a:p>
        </p:txBody>
      </p:sp>
    </p:spTree>
    <p:extLst>
      <p:ext uri="{BB962C8B-B14F-4D97-AF65-F5344CB8AC3E}">
        <p14:creationId xmlns:p14="http://schemas.microsoft.com/office/powerpoint/2010/main" val="6539636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srcRect l="-1" r="465" b="29764"/>
          <a:stretch/>
        </p:blipFill>
        <p:spPr>
          <a:xfrm>
            <a:off x="3590924" y="266974"/>
            <a:ext cx="4581525" cy="4374611"/>
          </a:xfrm>
          <a:prstGeom prst="rect">
            <a:avLst/>
          </a:prstGeom>
        </p:spPr>
      </p:pic>
      <p:sp>
        <p:nvSpPr>
          <p:cNvPr id="11" name="Title 1"/>
          <p:cNvSpPr txBox="1">
            <a:spLocks/>
          </p:cNvSpPr>
          <p:nvPr/>
        </p:nvSpPr>
        <p:spPr>
          <a:xfrm>
            <a:off x="385763" y="266974"/>
            <a:ext cx="2533650" cy="5143500"/>
          </a:xfrm>
          <a:prstGeom prst="rect">
            <a:avLst/>
          </a:prstGeom>
          <a:noFill/>
          <a:ln w="12700" cap="flat" cmpd="sng" algn="ctr">
            <a:noFill/>
            <a:prstDash val="solid"/>
            <a:miter lim="800000"/>
          </a:ln>
        </p:spPr>
        <p:style>
          <a:lnRef idx="2">
            <a:schemeClr val="dk1">
              <a:shade val="50000"/>
            </a:schemeClr>
          </a:lnRef>
          <a:fillRef idx="1">
            <a:schemeClr val="dk1"/>
          </a:fillRef>
          <a:effectRef idx="0">
            <a:schemeClr val="dk1"/>
          </a:effectRef>
          <a:fontRef idx="minor">
            <a:schemeClr val="lt1"/>
          </a:fontRef>
        </p:style>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2850" b="1" dirty="0">
                <a:solidFill>
                  <a:schemeClr val="tx1"/>
                </a:solidFill>
                <a:latin typeface="Verdana" charset="0"/>
                <a:ea typeface="Verdana" charset="0"/>
                <a:cs typeface="Verdana" charset="0"/>
              </a:rPr>
              <a:t>Don’t Measure Individuals</a:t>
            </a:r>
            <a:endParaRPr lang="en-US" sz="3000" b="1" dirty="0">
              <a:solidFill>
                <a:schemeClr val="tx1"/>
              </a:solidFill>
              <a:latin typeface="Verdana" charset="0"/>
              <a:ea typeface="Verdana" charset="0"/>
              <a:cs typeface="Verdana" charset="0"/>
            </a:endParaRPr>
          </a:p>
          <a:p>
            <a:pPr algn="ctr"/>
            <a:endParaRPr lang="en-US" sz="2850" dirty="0">
              <a:solidFill>
                <a:schemeClr val="tx1"/>
              </a:solidFill>
              <a:latin typeface="Verdana" charset="0"/>
              <a:ea typeface="Verdana" charset="0"/>
              <a:cs typeface="Verdana" charset="0"/>
            </a:endParaRPr>
          </a:p>
          <a:p>
            <a:pPr algn="ctr"/>
            <a:r>
              <a:rPr lang="en-US" sz="2850" dirty="0">
                <a:solidFill>
                  <a:schemeClr val="tx1"/>
                </a:solidFill>
                <a:latin typeface="Verdana" charset="0"/>
                <a:ea typeface="Verdana" charset="0"/>
                <a:cs typeface="Verdana" charset="0"/>
              </a:rPr>
              <a:t>Measure Team Performance</a:t>
            </a:r>
            <a:endParaRPr lang="en-US" sz="2850" dirty="0">
              <a:solidFill>
                <a:schemeClr val="tx1"/>
              </a:solidFill>
              <a:latin typeface="Verdana" charset="0"/>
              <a:ea typeface="Verdana" charset="0"/>
              <a:cs typeface="Verdana" charset="0"/>
            </a:endParaRPr>
          </a:p>
          <a:p>
            <a:pPr algn="ctr"/>
            <a:endParaRPr lang="en-US" sz="2850" dirty="0">
              <a:solidFill>
                <a:schemeClr val="tx1"/>
              </a:solidFill>
              <a:latin typeface="Verdana" charset="0"/>
              <a:ea typeface="Verdana" charset="0"/>
              <a:cs typeface="Verdana" charset="0"/>
            </a:endParaRPr>
          </a:p>
          <a:p>
            <a:pPr algn="ctr"/>
            <a:endParaRPr lang="en-US" sz="2850" dirty="0">
              <a:solidFill>
                <a:schemeClr val="tx1"/>
              </a:solidFill>
              <a:latin typeface="Verdana" charset="0"/>
              <a:ea typeface="Verdana" charset="0"/>
              <a:cs typeface="Verdana" charset="0"/>
            </a:endParaRPr>
          </a:p>
        </p:txBody>
      </p:sp>
      <p:sp>
        <p:nvSpPr>
          <p:cNvPr id="17" name="Rectangle 16"/>
          <p:cNvSpPr/>
          <p:nvPr/>
        </p:nvSpPr>
        <p:spPr>
          <a:xfrm>
            <a:off x="3590925" y="4790253"/>
            <a:ext cx="4681538" cy="1061829"/>
          </a:xfrm>
          <a:prstGeom prst="rect">
            <a:avLst/>
          </a:prstGeom>
        </p:spPr>
        <p:txBody>
          <a:bodyPr wrap="square">
            <a:spAutoFit/>
          </a:bodyPr>
          <a:lstStyle/>
          <a:p>
            <a:r>
              <a:rPr lang="en-US" sz="2100" b="1" dirty="0">
                <a:latin typeface="Verdana" charset="0"/>
                <a:ea typeface="Verdana" charset="0"/>
                <a:cs typeface="Verdana" charset="0"/>
              </a:rPr>
              <a:t>The Carmelo Anthony effect</a:t>
            </a:r>
          </a:p>
          <a:p>
            <a:r>
              <a:rPr lang="en-US" sz="2100" dirty="0">
                <a:latin typeface="Verdana" charset="0"/>
                <a:ea typeface="Verdana" charset="0"/>
                <a:cs typeface="Verdana" charset="0"/>
              </a:rPr>
              <a:t>Talent has a point of diminishing returns and can even hurt teams</a:t>
            </a:r>
          </a:p>
        </p:txBody>
      </p:sp>
    </p:spTree>
    <p:extLst>
      <p:ext uri="{BB962C8B-B14F-4D97-AF65-F5344CB8AC3E}">
        <p14:creationId xmlns:p14="http://schemas.microsoft.com/office/powerpoint/2010/main" val="650066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47"/>
          <p:cNvSpPr>
            <a:spLocks/>
          </p:cNvSpPr>
          <p:nvPr/>
        </p:nvSpPr>
        <p:spPr bwMode="auto">
          <a:xfrm>
            <a:off x="314274" y="4887915"/>
            <a:ext cx="4249392" cy="550845"/>
          </a:xfrm>
          <a:custGeom>
            <a:avLst/>
            <a:gdLst/>
            <a:ahLst/>
            <a:cxnLst>
              <a:cxn ang="0">
                <a:pos x="293" y="36"/>
              </a:cxn>
              <a:cxn ang="0">
                <a:pos x="696" y="12"/>
              </a:cxn>
              <a:cxn ang="0">
                <a:pos x="1161" y="38"/>
              </a:cxn>
              <a:cxn ang="0">
                <a:pos x="1160" y="59"/>
              </a:cxn>
              <a:cxn ang="0">
                <a:pos x="1209" y="105"/>
              </a:cxn>
              <a:cxn ang="0">
                <a:pos x="1183" y="108"/>
              </a:cxn>
              <a:cxn ang="0">
                <a:pos x="1121" y="109"/>
              </a:cxn>
              <a:cxn ang="0">
                <a:pos x="1195" y="131"/>
              </a:cxn>
              <a:cxn ang="0">
                <a:pos x="1194" y="163"/>
              </a:cxn>
              <a:cxn ang="0">
                <a:pos x="1243" y="172"/>
              </a:cxn>
              <a:cxn ang="0">
                <a:pos x="1242" y="193"/>
              </a:cxn>
              <a:cxn ang="0">
                <a:pos x="1198" y="193"/>
              </a:cxn>
              <a:cxn ang="0">
                <a:pos x="1185" y="209"/>
              </a:cxn>
              <a:cxn ang="0">
                <a:pos x="49" y="221"/>
              </a:cxn>
              <a:cxn ang="0">
                <a:pos x="73" y="189"/>
              </a:cxn>
              <a:cxn ang="0">
                <a:pos x="48" y="190"/>
              </a:cxn>
              <a:cxn ang="0">
                <a:pos x="121" y="146"/>
              </a:cxn>
              <a:cxn ang="0">
                <a:pos x="70" y="149"/>
              </a:cxn>
              <a:cxn ang="0">
                <a:pos x="69" y="137"/>
              </a:cxn>
              <a:cxn ang="0">
                <a:pos x="108" y="127"/>
              </a:cxn>
              <a:cxn ang="0">
                <a:pos x="107" y="113"/>
              </a:cxn>
              <a:cxn ang="0">
                <a:pos x="82" y="113"/>
              </a:cxn>
              <a:cxn ang="0">
                <a:pos x="82" y="99"/>
              </a:cxn>
              <a:cxn ang="0">
                <a:pos x="135" y="90"/>
              </a:cxn>
              <a:cxn ang="0">
                <a:pos x="135" y="80"/>
              </a:cxn>
              <a:cxn ang="0">
                <a:pos x="81" y="89"/>
              </a:cxn>
              <a:cxn ang="0">
                <a:pos x="93" y="73"/>
              </a:cxn>
              <a:cxn ang="0">
                <a:pos x="206" y="53"/>
              </a:cxn>
              <a:cxn ang="0">
                <a:pos x="168" y="58"/>
              </a:cxn>
              <a:cxn ang="0">
                <a:pos x="293" y="36"/>
              </a:cxn>
            </a:cxnLst>
            <a:rect l="0" t="0" r="r" b="b"/>
            <a:pathLst>
              <a:path w="1255" h="227">
                <a:moveTo>
                  <a:pt x="293" y="36"/>
                </a:moveTo>
                <a:cubicBezTo>
                  <a:pt x="418" y="11"/>
                  <a:pt x="570" y="20"/>
                  <a:pt x="696" y="12"/>
                </a:cubicBezTo>
                <a:cubicBezTo>
                  <a:pt x="847" y="0"/>
                  <a:pt x="1011" y="14"/>
                  <a:pt x="1161" y="38"/>
                </a:cubicBezTo>
                <a:cubicBezTo>
                  <a:pt x="1161" y="45"/>
                  <a:pt x="1148" y="53"/>
                  <a:pt x="1160" y="59"/>
                </a:cubicBezTo>
                <a:cubicBezTo>
                  <a:pt x="1210" y="77"/>
                  <a:pt x="1209" y="92"/>
                  <a:pt x="1209" y="105"/>
                </a:cubicBezTo>
                <a:cubicBezTo>
                  <a:pt x="1208" y="112"/>
                  <a:pt x="1171" y="99"/>
                  <a:pt x="1183" y="108"/>
                </a:cubicBezTo>
                <a:cubicBezTo>
                  <a:pt x="1146" y="102"/>
                  <a:pt x="1083" y="97"/>
                  <a:pt x="1121" y="109"/>
                </a:cubicBezTo>
                <a:cubicBezTo>
                  <a:pt x="1133" y="118"/>
                  <a:pt x="1183" y="119"/>
                  <a:pt x="1195" y="131"/>
                </a:cubicBezTo>
                <a:cubicBezTo>
                  <a:pt x="1207" y="144"/>
                  <a:pt x="1182" y="150"/>
                  <a:pt x="1194" y="163"/>
                </a:cubicBezTo>
                <a:cubicBezTo>
                  <a:pt x="1206" y="165"/>
                  <a:pt x="1231" y="169"/>
                  <a:pt x="1243" y="172"/>
                </a:cubicBezTo>
                <a:cubicBezTo>
                  <a:pt x="1255" y="181"/>
                  <a:pt x="1252" y="183"/>
                  <a:pt x="1242" y="193"/>
                </a:cubicBezTo>
                <a:cubicBezTo>
                  <a:pt x="1231" y="186"/>
                  <a:pt x="1148" y="185"/>
                  <a:pt x="1198" y="193"/>
                </a:cubicBezTo>
                <a:cubicBezTo>
                  <a:pt x="1198" y="200"/>
                  <a:pt x="1210" y="209"/>
                  <a:pt x="1185" y="209"/>
                </a:cubicBezTo>
                <a:cubicBezTo>
                  <a:pt x="750" y="153"/>
                  <a:pt x="483" y="164"/>
                  <a:pt x="49" y="221"/>
                </a:cubicBezTo>
                <a:cubicBezTo>
                  <a:pt x="0" y="227"/>
                  <a:pt x="36" y="206"/>
                  <a:pt x="73" y="189"/>
                </a:cubicBezTo>
                <a:cubicBezTo>
                  <a:pt x="61" y="195"/>
                  <a:pt x="60" y="184"/>
                  <a:pt x="48" y="190"/>
                </a:cubicBezTo>
                <a:cubicBezTo>
                  <a:pt x="47" y="179"/>
                  <a:pt x="72" y="157"/>
                  <a:pt x="121" y="146"/>
                </a:cubicBezTo>
                <a:cubicBezTo>
                  <a:pt x="104" y="147"/>
                  <a:pt x="87" y="148"/>
                  <a:pt x="70" y="149"/>
                </a:cubicBezTo>
                <a:cubicBezTo>
                  <a:pt x="57" y="148"/>
                  <a:pt x="69" y="144"/>
                  <a:pt x="69" y="137"/>
                </a:cubicBezTo>
                <a:cubicBezTo>
                  <a:pt x="81" y="135"/>
                  <a:pt x="108" y="130"/>
                  <a:pt x="108" y="127"/>
                </a:cubicBezTo>
                <a:cubicBezTo>
                  <a:pt x="111" y="124"/>
                  <a:pt x="109" y="117"/>
                  <a:pt x="107" y="113"/>
                </a:cubicBezTo>
                <a:cubicBezTo>
                  <a:pt x="95" y="115"/>
                  <a:pt x="82" y="117"/>
                  <a:pt x="82" y="113"/>
                </a:cubicBezTo>
                <a:cubicBezTo>
                  <a:pt x="82" y="110"/>
                  <a:pt x="82" y="103"/>
                  <a:pt x="82" y="99"/>
                </a:cubicBezTo>
                <a:cubicBezTo>
                  <a:pt x="106" y="92"/>
                  <a:pt x="128" y="94"/>
                  <a:pt x="135" y="90"/>
                </a:cubicBezTo>
                <a:cubicBezTo>
                  <a:pt x="143" y="87"/>
                  <a:pt x="135" y="80"/>
                  <a:pt x="135" y="80"/>
                </a:cubicBezTo>
                <a:cubicBezTo>
                  <a:pt x="110" y="80"/>
                  <a:pt x="106" y="85"/>
                  <a:pt x="81" y="89"/>
                </a:cubicBezTo>
                <a:cubicBezTo>
                  <a:pt x="77" y="82"/>
                  <a:pt x="84" y="76"/>
                  <a:pt x="93" y="73"/>
                </a:cubicBezTo>
                <a:cubicBezTo>
                  <a:pt x="102" y="69"/>
                  <a:pt x="168" y="68"/>
                  <a:pt x="206" y="53"/>
                </a:cubicBezTo>
                <a:cubicBezTo>
                  <a:pt x="193" y="54"/>
                  <a:pt x="181" y="56"/>
                  <a:pt x="168" y="58"/>
                </a:cubicBezTo>
                <a:cubicBezTo>
                  <a:pt x="193" y="37"/>
                  <a:pt x="256" y="43"/>
                  <a:pt x="293" y="36"/>
                </a:cubicBezTo>
                <a:close/>
              </a:path>
            </a:pathLst>
          </a:custGeom>
          <a:solidFill>
            <a:schemeClr val="accent6">
              <a:alpha val="52000"/>
            </a:schemeClr>
          </a:solidFill>
          <a:ln>
            <a:no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t" anchorCtr="0" compatLnSpc="1">
            <a:prstTxWarp prst="textNoShape">
              <a:avLst/>
            </a:prstTxWarp>
          </a:bodyPr>
          <a:lstStyle/>
          <a:p>
            <a:endParaRPr lang="en-US"/>
          </a:p>
        </p:txBody>
      </p:sp>
      <p:sp>
        <p:nvSpPr>
          <p:cNvPr id="22" name="Freeform 47"/>
          <p:cNvSpPr>
            <a:spLocks/>
          </p:cNvSpPr>
          <p:nvPr/>
        </p:nvSpPr>
        <p:spPr bwMode="auto">
          <a:xfrm>
            <a:off x="255476" y="5538789"/>
            <a:ext cx="3442140" cy="550845"/>
          </a:xfrm>
          <a:custGeom>
            <a:avLst/>
            <a:gdLst/>
            <a:ahLst/>
            <a:cxnLst>
              <a:cxn ang="0">
                <a:pos x="293" y="36"/>
              </a:cxn>
              <a:cxn ang="0">
                <a:pos x="696" y="12"/>
              </a:cxn>
              <a:cxn ang="0">
                <a:pos x="1161" y="38"/>
              </a:cxn>
              <a:cxn ang="0">
                <a:pos x="1160" y="59"/>
              </a:cxn>
              <a:cxn ang="0">
                <a:pos x="1209" y="105"/>
              </a:cxn>
              <a:cxn ang="0">
                <a:pos x="1183" y="108"/>
              </a:cxn>
              <a:cxn ang="0">
                <a:pos x="1121" y="109"/>
              </a:cxn>
              <a:cxn ang="0">
                <a:pos x="1195" y="131"/>
              </a:cxn>
              <a:cxn ang="0">
                <a:pos x="1194" y="163"/>
              </a:cxn>
              <a:cxn ang="0">
                <a:pos x="1243" y="172"/>
              </a:cxn>
              <a:cxn ang="0">
                <a:pos x="1242" y="193"/>
              </a:cxn>
              <a:cxn ang="0">
                <a:pos x="1198" y="193"/>
              </a:cxn>
              <a:cxn ang="0">
                <a:pos x="1185" y="209"/>
              </a:cxn>
              <a:cxn ang="0">
                <a:pos x="49" y="221"/>
              </a:cxn>
              <a:cxn ang="0">
                <a:pos x="73" y="189"/>
              </a:cxn>
              <a:cxn ang="0">
                <a:pos x="48" y="190"/>
              </a:cxn>
              <a:cxn ang="0">
                <a:pos x="121" y="146"/>
              </a:cxn>
              <a:cxn ang="0">
                <a:pos x="70" y="149"/>
              </a:cxn>
              <a:cxn ang="0">
                <a:pos x="69" y="137"/>
              </a:cxn>
              <a:cxn ang="0">
                <a:pos x="108" y="127"/>
              </a:cxn>
              <a:cxn ang="0">
                <a:pos x="107" y="113"/>
              </a:cxn>
              <a:cxn ang="0">
                <a:pos x="82" y="113"/>
              </a:cxn>
              <a:cxn ang="0">
                <a:pos x="82" y="99"/>
              </a:cxn>
              <a:cxn ang="0">
                <a:pos x="135" y="90"/>
              </a:cxn>
              <a:cxn ang="0">
                <a:pos x="135" y="80"/>
              </a:cxn>
              <a:cxn ang="0">
                <a:pos x="81" y="89"/>
              </a:cxn>
              <a:cxn ang="0">
                <a:pos x="93" y="73"/>
              </a:cxn>
              <a:cxn ang="0">
                <a:pos x="206" y="53"/>
              </a:cxn>
              <a:cxn ang="0">
                <a:pos x="168" y="58"/>
              </a:cxn>
              <a:cxn ang="0">
                <a:pos x="293" y="36"/>
              </a:cxn>
            </a:cxnLst>
            <a:rect l="0" t="0" r="r" b="b"/>
            <a:pathLst>
              <a:path w="1255" h="227">
                <a:moveTo>
                  <a:pt x="293" y="36"/>
                </a:moveTo>
                <a:cubicBezTo>
                  <a:pt x="418" y="11"/>
                  <a:pt x="570" y="20"/>
                  <a:pt x="696" y="12"/>
                </a:cubicBezTo>
                <a:cubicBezTo>
                  <a:pt x="847" y="0"/>
                  <a:pt x="1011" y="14"/>
                  <a:pt x="1161" y="38"/>
                </a:cubicBezTo>
                <a:cubicBezTo>
                  <a:pt x="1161" y="45"/>
                  <a:pt x="1148" y="53"/>
                  <a:pt x="1160" y="59"/>
                </a:cubicBezTo>
                <a:cubicBezTo>
                  <a:pt x="1210" y="77"/>
                  <a:pt x="1209" y="92"/>
                  <a:pt x="1209" y="105"/>
                </a:cubicBezTo>
                <a:cubicBezTo>
                  <a:pt x="1208" y="112"/>
                  <a:pt x="1171" y="99"/>
                  <a:pt x="1183" y="108"/>
                </a:cubicBezTo>
                <a:cubicBezTo>
                  <a:pt x="1146" y="102"/>
                  <a:pt x="1083" y="97"/>
                  <a:pt x="1121" y="109"/>
                </a:cubicBezTo>
                <a:cubicBezTo>
                  <a:pt x="1133" y="118"/>
                  <a:pt x="1183" y="119"/>
                  <a:pt x="1195" y="131"/>
                </a:cubicBezTo>
                <a:cubicBezTo>
                  <a:pt x="1207" y="144"/>
                  <a:pt x="1182" y="150"/>
                  <a:pt x="1194" y="163"/>
                </a:cubicBezTo>
                <a:cubicBezTo>
                  <a:pt x="1206" y="165"/>
                  <a:pt x="1231" y="169"/>
                  <a:pt x="1243" y="172"/>
                </a:cubicBezTo>
                <a:cubicBezTo>
                  <a:pt x="1255" y="181"/>
                  <a:pt x="1252" y="183"/>
                  <a:pt x="1242" y="193"/>
                </a:cubicBezTo>
                <a:cubicBezTo>
                  <a:pt x="1231" y="186"/>
                  <a:pt x="1148" y="185"/>
                  <a:pt x="1198" y="193"/>
                </a:cubicBezTo>
                <a:cubicBezTo>
                  <a:pt x="1198" y="200"/>
                  <a:pt x="1210" y="209"/>
                  <a:pt x="1185" y="209"/>
                </a:cubicBezTo>
                <a:cubicBezTo>
                  <a:pt x="750" y="153"/>
                  <a:pt x="483" y="164"/>
                  <a:pt x="49" y="221"/>
                </a:cubicBezTo>
                <a:cubicBezTo>
                  <a:pt x="0" y="227"/>
                  <a:pt x="36" y="206"/>
                  <a:pt x="73" y="189"/>
                </a:cubicBezTo>
                <a:cubicBezTo>
                  <a:pt x="61" y="195"/>
                  <a:pt x="60" y="184"/>
                  <a:pt x="48" y="190"/>
                </a:cubicBezTo>
                <a:cubicBezTo>
                  <a:pt x="47" y="179"/>
                  <a:pt x="72" y="157"/>
                  <a:pt x="121" y="146"/>
                </a:cubicBezTo>
                <a:cubicBezTo>
                  <a:pt x="104" y="147"/>
                  <a:pt x="87" y="148"/>
                  <a:pt x="70" y="149"/>
                </a:cubicBezTo>
                <a:cubicBezTo>
                  <a:pt x="57" y="148"/>
                  <a:pt x="69" y="144"/>
                  <a:pt x="69" y="137"/>
                </a:cubicBezTo>
                <a:cubicBezTo>
                  <a:pt x="81" y="135"/>
                  <a:pt x="108" y="130"/>
                  <a:pt x="108" y="127"/>
                </a:cubicBezTo>
                <a:cubicBezTo>
                  <a:pt x="111" y="124"/>
                  <a:pt x="109" y="117"/>
                  <a:pt x="107" y="113"/>
                </a:cubicBezTo>
                <a:cubicBezTo>
                  <a:pt x="95" y="115"/>
                  <a:pt x="82" y="117"/>
                  <a:pt x="82" y="113"/>
                </a:cubicBezTo>
                <a:cubicBezTo>
                  <a:pt x="82" y="110"/>
                  <a:pt x="82" y="103"/>
                  <a:pt x="82" y="99"/>
                </a:cubicBezTo>
                <a:cubicBezTo>
                  <a:pt x="106" y="92"/>
                  <a:pt x="128" y="94"/>
                  <a:pt x="135" y="90"/>
                </a:cubicBezTo>
                <a:cubicBezTo>
                  <a:pt x="143" y="87"/>
                  <a:pt x="135" y="80"/>
                  <a:pt x="135" y="80"/>
                </a:cubicBezTo>
                <a:cubicBezTo>
                  <a:pt x="110" y="80"/>
                  <a:pt x="106" y="85"/>
                  <a:pt x="81" y="89"/>
                </a:cubicBezTo>
                <a:cubicBezTo>
                  <a:pt x="77" y="82"/>
                  <a:pt x="84" y="76"/>
                  <a:pt x="93" y="73"/>
                </a:cubicBezTo>
                <a:cubicBezTo>
                  <a:pt x="102" y="69"/>
                  <a:pt x="168" y="68"/>
                  <a:pt x="206" y="53"/>
                </a:cubicBezTo>
                <a:cubicBezTo>
                  <a:pt x="193" y="54"/>
                  <a:pt x="181" y="56"/>
                  <a:pt x="168" y="58"/>
                </a:cubicBezTo>
                <a:cubicBezTo>
                  <a:pt x="193" y="37"/>
                  <a:pt x="256" y="43"/>
                  <a:pt x="293" y="36"/>
                </a:cubicBezTo>
                <a:close/>
              </a:path>
            </a:pathLst>
          </a:custGeom>
          <a:solidFill>
            <a:schemeClr val="accent6">
              <a:alpha val="52000"/>
            </a:schemeClr>
          </a:solidFill>
          <a:ln>
            <a:no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t" anchorCtr="0" compatLnSpc="1">
            <a:prstTxWarp prst="textNoShape">
              <a:avLst/>
            </a:prstTxWarp>
          </a:bodyPr>
          <a:lstStyle/>
          <a:p>
            <a:endParaRPr lang="en-US"/>
          </a:p>
        </p:txBody>
      </p:sp>
      <p:sp>
        <p:nvSpPr>
          <p:cNvPr id="16" name="Title 15"/>
          <p:cNvSpPr>
            <a:spLocks noGrp="1"/>
          </p:cNvSpPr>
          <p:nvPr>
            <p:ph type="title"/>
          </p:nvPr>
        </p:nvSpPr>
        <p:spPr/>
        <p:txBody>
          <a:bodyPr/>
          <a:lstStyle/>
          <a:p>
            <a:endParaRPr lang="en-US" dirty="0"/>
          </a:p>
        </p:txBody>
      </p:sp>
      <p:sp>
        <p:nvSpPr>
          <p:cNvPr id="17" name="Text Placeholder 16"/>
          <p:cNvSpPr>
            <a:spLocks noGrp="1"/>
          </p:cNvSpPr>
          <p:nvPr>
            <p:ph type="body" idx="1"/>
          </p:nvPr>
        </p:nvSpPr>
        <p:spPr/>
        <p:txBody>
          <a:bodyPr/>
          <a:lstStyle/>
          <a:p>
            <a:r>
              <a:rPr lang="en-US" dirty="0" smtClean="0"/>
              <a:t>Good Metrics</a:t>
            </a:r>
            <a:endParaRPr lang="en-US" dirty="0"/>
          </a:p>
        </p:txBody>
      </p:sp>
      <p:sp>
        <p:nvSpPr>
          <p:cNvPr id="18" name="Content Placeholder 17"/>
          <p:cNvSpPr>
            <a:spLocks noGrp="1"/>
          </p:cNvSpPr>
          <p:nvPr>
            <p:ph sz="half" idx="2"/>
          </p:nvPr>
        </p:nvSpPr>
        <p:spPr/>
        <p:txBody>
          <a:bodyPr>
            <a:normAutofit fontScale="92500" lnSpcReduction="20000"/>
          </a:bodyPr>
          <a:lstStyle/>
          <a:p>
            <a:r>
              <a:rPr lang="en-US" dirty="0" smtClean="0"/>
              <a:t>Lead to decisions</a:t>
            </a:r>
          </a:p>
          <a:p>
            <a:r>
              <a:rPr lang="en-US" dirty="0" smtClean="0"/>
              <a:t>Within teams’ influence</a:t>
            </a:r>
          </a:p>
          <a:p>
            <a:r>
              <a:rPr lang="en-US" dirty="0" smtClean="0"/>
              <a:t>Gaming leads to “good”</a:t>
            </a:r>
          </a:p>
          <a:p>
            <a:r>
              <a:rPr lang="en-US" dirty="0" smtClean="0"/>
              <a:t>Have a credible story</a:t>
            </a:r>
          </a:p>
          <a:p>
            <a:r>
              <a:rPr lang="en-US" dirty="0" smtClean="0"/>
              <a:t>Are linked to strategy</a:t>
            </a:r>
          </a:p>
          <a:p>
            <a:endParaRPr lang="en-US" dirty="0" smtClean="0"/>
          </a:p>
          <a:p>
            <a:r>
              <a:rPr lang="en-US" b="1" dirty="0" smtClean="0"/>
              <a:t>Trend or distribution based</a:t>
            </a:r>
          </a:p>
          <a:p>
            <a:r>
              <a:rPr lang="en-US" b="1" dirty="0" smtClean="0"/>
              <a:t>Leading indicators</a:t>
            </a:r>
            <a:endParaRPr lang="en-US" b="1" dirty="0"/>
          </a:p>
        </p:txBody>
      </p:sp>
      <p:sp>
        <p:nvSpPr>
          <p:cNvPr id="19" name="Text Placeholder 18"/>
          <p:cNvSpPr>
            <a:spLocks noGrp="1"/>
          </p:cNvSpPr>
          <p:nvPr>
            <p:ph type="body" sz="quarter" idx="3"/>
          </p:nvPr>
        </p:nvSpPr>
        <p:spPr/>
        <p:txBody>
          <a:bodyPr/>
          <a:lstStyle/>
          <a:p>
            <a:r>
              <a:rPr lang="en-US" dirty="0" smtClean="0"/>
              <a:t>Bad Metrics</a:t>
            </a:r>
            <a:endParaRPr lang="en-US" dirty="0"/>
          </a:p>
        </p:txBody>
      </p:sp>
      <p:sp>
        <p:nvSpPr>
          <p:cNvPr id="20" name="Content Placeholder 19"/>
          <p:cNvSpPr>
            <a:spLocks noGrp="1"/>
          </p:cNvSpPr>
          <p:nvPr>
            <p:ph sz="quarter" idx="4"/>
          </p:nvPr>
        </p:nvSpPr>
        <p:spPr>
          <a:xfrm>
            <a:off x="4629150" y="2505075"/>
            <a:ext cx="4185666" cy="3684588"/>
          </a:xfrm>
        </p:spPr>
        <p:txBody>
          <a:bodyPr>
            <a:normAutofit fontScale="92500" lnSpcReduction="10000"/>
          </a:bodyPr>
          <a:lstStyle/>
          <a:p>
            <a:r>
              <a:rPr lang="en-US" dirty="0" smtClean="0"/>
              <a:t>Just convenient to capture</a:t>
            </a:r>
          </a:p>
          <a:p>
            <a:r>
              <a:rPr lang="en-US" dirty="0" smtClean="0"/>
              <a:t>Linked to pers. reputation</a:t>
            </a:r>
          </a:p>
          <a:p>
            <a:r>
              <a:rPr lang="en-US" dirty="0" smtClean="0"/>
              <a:t>Gaming leads to “bad”</a:t>
            </a:r>
          </a:p>
          <a:p>
            <a:endParaRPr lang="en-US" dirty="0" smtClean="0"/>
          </a:p>
          <a:p>
            <a:r>
              <a:rPr lang="en-US" dirty="0" smtClean="0"/>
              <a:t>Doesn’t link to strategy</a:t>
            </a:r>
          </a:p>
          <a:p>
            <a:endParaRPr lang="en-US" dirty="0"/>
          </a:p>
          <a:p>
            <a:r>
              <a:rPr lang="en-US" dirty="0" smtClean="0"/>
              <a:t>Individual value based </a:t>
            </a:r>
          </a:p>
          <a:p>
            <a:r>
              <a:rPr lang="en-US" dirty="0" smtClean="0"/>
              <a:t>Trailing indicators</a:t>
            </a:r>
            <a:endParaRPr lang="en-US" dirty="0"/>
          </a:p>
        </p:txBody>
      </p:sp>
      <p:sp>
        <p:nvSpPr>
          <p:cNvPr id="2" name="Slide Number Placeholder 1"/>
          <p:cNvSpPr>
            <a:spLocks noGrp="1"/>
          </p:cNvSpPr>
          <p:nvPr>
            <p:ph type="sldNum" sz="quarter" idx="12"/>
          </p:nvPr>
        </p:nvSpPr>
        <p:spPr/>
        <p:txBody>
          <a:bodyPr/>
          <a:lstStyle/>
          <a:p>
            <a:fld id="{5F8E5861-E65C-4BE8-8BCB-9B255B5A3C3D}" type="slidenum">
              <a:rPr lang="en-US" smtClean="0"/>
              <a:t>8</a:t>
            </a:fld>
            <a:endParaRPr lang="en-US" dirty="0"/>
          </a:p>
        </p:txBody>
      </p:sp>
      <p:grpSp>
        <p:nvGrpSpPr>
          <p:cNvPr id="3" name="Grupa 132"/>
          <p:cNvGrpSpPr/>
          <p:nvPr/>
        </p:nvGrpSpPr>
        <p:grpSpPr>
          <a:xfrm>
            <a:off x="5486402" y="297155"/>
            <a:ext cx="1071735" cy="1079550"/>
            <a:chOff x="642294" y="1989410"/>
            <a:chExt cx="1306511" cy="1316038"/>
          </a:xfrm>
          <a:solidFill>
            <a:srgbClr val="6D6E71"/>
          </a:solidFill>
        </p:grpSpPr>
        <p:sp>
          <p:nvSpPr>
            <p:cNvPr id="4" name="Freeform 40"/>
            <p:cNvSpPr>
              <a:spLocks/>
            </p:cNvSpPr>
            <p:nvPr/>
          </p:nvSpPr>
          <p:spPr bwMode="auto">
            <a:xfrm>
              <a:off x="683568" y="2060848"/>
              <a:ext cx="1265237" cy="1203325"/>
            </a:xfrm>
            <a:custGeom>
              <a:avLst/>
              <a:gdLst/>
              <a:ahLst/>
              <a:cxnLst>
                <a:cxn ang="0">
                  <a:pos x="184" y="321"/>
                </a:cxn>
                <a:cxn ang="0">
                  <a:pos x="205" y="276"/>
                </a:cxn>
                <a:cxn ang="0">
                  <a:pos x="138" y="307"/>
                </a:cxn>
                <a:cxn ang="0">
                  <a:pos x="171" y="251"/>
                </a:cxn>
                <a:cxn ang="0">
                  <a:pos x="77" y="290"/>
                </a:cxn>
                <a:cxn ang="0">
                  <a:pos x="115" y="248"/>
                </a:cxn>
                <a:cxn ang="0">
                  <a:pos x="49" y="276"/>
                </a:cxn>
                <a:cxn ang="0">
                  <a:pos x="51" y="249"/>
                </a:cxn>
                <a:cxn ang="0">
                  <a:pos x="143" y="183"/>
                </a:cxn>
                <a:cxn ang="0">
                  <a:pos x="136" y="187"/>
                </a:cxn>
                <a:cxn ang="0">
                  <a:pos x="22" y="239"/>
                </a:cxn>
                <a:cxn ang="0">
                  <a:pos x="109" y="160"/>
                </a:cxn>
                <a:cxn ang="0">
                  <a:pos x="10" y="205"/>
                </a:cxn>
                <a:cxn ang="0">
                  <a:pos x="50" y="157"/>
                </a:cxn>
                <a:cxn ang="0">
                  <a:pos x="5" y="165"/>
                </a:cxn>
                <a:cxn ang="0">
                  <a:pos x="47" y="115"/>
                </a:cxn>
                <a:cxn ang="0">
                  <a:pos x="17" y="116"/>
                </a:cxn>
                <a:cxn ang="0">
                  <a:pos x="56" y="61"/>
                </a:cxn>
                <a:cxn ang="0">
                  <a:pos x="46" y="56"/>
                </a:cxn>
                <a:cxn ang="0">
                  <a:pos x="54" y="39"/>
                </a:cxn>
                <a:cxn ang="0">
                  <a:pos x="113" y="8"/>
                </a:cxn>
                <a:cxn ang="0">
                  <a:pos x="108" y="39"/>
                </a:cxn>
                <a:cxn ang="0">
                  <a:pos x="75" y="73"/>
                </a:cxn>
                <a:cxn ang="0">
                  <a:pos x="197" y="3"/>
                </a:cxn>
                <a:cxn ang="0">
                  <a:pos x="202" y="22"/>
                </a:cxn>
                <a:cxn ang="0">
                  <a:pos x="171" y="59"/>
                </a:cxn>
                <a:cxn ang="0">
                  <a:pos x="235" y="33"/>
                </a:cxn>
                <a:cxn ang="0">
                  <a:pos x="140" y="115"/>
                </a:cxn>
                <a:cxn ang="0">
                  <a:pos x="277" y="50"/>
                </a:cxn>
                <a:cxn ang="0">
                  <a:pos x="193" y="128"/>
                </a:cxn>
                <a:cxn ang="0">
                  <a:pos x="303" y="68"/>
                </a:cxn>
                <a:cxn ang="0">
                  <a:pos x="295" y="99"/>
                </a:cxn>
                <a:cxn ang="0">
                  <a:pos x="190" y="176"/>
                </a:cxn>
                <a:cxn ang="0">
                  <a:pos x="315" y="102"/>
                </a:cxn>
                <a:cxn ang="0">
                  <a:pos x="319" y="122"/>
                </a:cxn>
                <a:cxn ang="0">
                  <a:pos x="308" y="146"/>
                </a:cxn>
                <a:cxn ang="0">
                  <a:pos x="300" y="177"/>
                </a:cxn>
                <a:cxn ang="0">
                  <a:pos x="228" y="233"/>
                </a:cxn>
                <a:cxn ang="0">
                  <a:pos x="325" y="180"/>
                </a:cxn>
                <a:cxn ang="0">
                  <a:pos x="314" y="214"/>
                </a:cxn>
                <a:cxn ang="0">
                  <a:pos x="287" y="243"/>
                </a:cxn>
                <a:cxn ang="0">
                  <a:pos x="290" y="263"/>
                </a:cxn>
                <a:cxn ang="0">
                  <a:pos x="228" y="298"/>
                </a:cxn>
              </a:cxnLst>
              <a:rect l="0" t="0" r="r" b="b"/>
              <a:pathLst>
                <a:path w="337" h="321">
                  <a:moveTo>
                    <a:pt x="187" y="321"/>
                  </a:moveTo>
                  <a:cubicBezTo>
                    <a:pt x="186" y="321"/>
                    <a:pt x="185" y="321"/>
                    <a:pt x="184" y="321"/>
                  </a:cubicBezTo>
                  <a:cubicBezTo>
                    <a:pt x="181" y="320"/>
                    <a:pt x="178" y="318"/>
                    <a:pt x="177" y="316"/>
                  </a:cubicBezTo>
                  <a:cubicBezTo>
                    <a:pt x="171" y="306"/>
                    <a:pt x="179" y="298"/>
                    <a:pt x="205" y="276"/>
                  </a:cubicBezTo>
                  <a:cubicBezTo>
                    <a:pt x="210" y="272"/>
                    <a:pt x="215" y="268"/>
                    <a:pt x="220" y="264"/>
                  </a:cubicBezTo>
                  <a:cubicBezTo>
                    <a:pt x="145" y="309"/>
                    <a:pt x="144" y="308"/>
                    <a:pt x="138" y="307"/>
                  </a:cubicBezTo>
                  <a:cubicBezTo>
                    <a:pt x="135" y="306"/>
                    <a:pt x="132" y="304"/>
                    <a:pt x="131" y="302"/>
                  </a:cubicBezTo>
                  <a:cubicBezTo>
                    <a:pt x="126" y="292"/>
                    <a:pt x="130" y="285"/>
                    <a:pt x="171" y="251"/>
                  </a:cubicBezTo>
                  <a:cubicBezTo>
                    <a:pt x="110" y="290"/>
                    <a:pt x="95" y="298"/>
                    <a:pt x="85" y="295"/>
                  </a:cubicBezTo>
                  <a:cubicBezTo>
                    <a:pt x="82" y="295"/>
                    <a:pt x="79" y="293"/>
                    <a:pt x="77" y="290"/>
                  </a:cubicBezTo>
                  <a:cubicBezTo>
                    <a:pt x="73" y="281"/>
                    <a:pt x="78" y="277"/>
                    <a:pt x="90" y="268"/>
                  </a:cubicBezTo>
                  <a:cubicBezTo>
                    <a:pt x="96" y="263"/>
                    <a:pt x="105" y="256"/>
                    <a:pt x="115" y="248"/>
                  </a:cubicBezTo>
                  <a:cubicBezTo>
                    <a:pt x="117" y="247"/>
                    <a:pt x="119" y="245"/>
                    <a:pt x="121" y="243"/>
                  </a:cubicBezTo>
                  <a:cubicBezTo>
                    <a:pt x="76" y="270"/>
                    <a:pt x="57" y="278"/>
                    <a:pt x="49" y="276"/>
                  </a:cubicBezTo>
                  <a:cubicBezTo>
                    <a:pt x="45" y="275"/>
                    <a:pt x="42" y="273"/>
                    <a:pt x="41" y="270"/>
                  </a:cubicBezTo>
                  <a:cubicBezTo>
                    <a:pt x="36" y="261"/>
                    <a:pt x="43" y="255"/>
                    <a:pt x="51" y="249"/>
                  </a:cubicBezTo>
                  <a:cubicBezTo>
                    <a:pt x="56" y="245"/>
                    <a:pt x="63" y="240"/>
                    <a:pt x="73" y="233"/>
                  </a:cubicBezTo>
                  <a:cubicBezTo>
                    <a:pt x="91" y="219"/>
                    <a:pt x="116" y="201"/>
                    <a:pt x="143" y="183"/>
                  </a:cubicBezTo>
                  <a:cubicBezTo>
                    <a:pt x="144" y="182"/>
                    <a:pt x="145" y="182"/>
                    <a:pt x="145" y="181"/>
                  </a:cubicBezTo>
                  <a:cubicBezTo>
                    <a:pt x="142" y="183"/>
                    <a:pt x="139" y="185"/>
                    <a:pt x="136" y="187"/>
                  </a:cubicBezTo>
                  <a:cubicBezTo>
                    <a:pt x="35" y="245"/>
                    <a:pt x="35" y="245"/>
                    <a:pt x="29" y="244"/>
                  </a:cubicBezTo>
                  <a:cubicBezTo>
                    <a:pt x="26" y="243"/>
                    <a:pt x="24" y="241"/>
                    <a:pt x="22" y="239"/>
                  </a:cubicBezTo>
                  <a:cubicBezTo>
                    <a:pt x="16" y="228"/>
                    <a:pt x="25" y="221"/>
                    <a:pt x="58" y="197"/>
                  </a:cubicBezTo>
                  <a:cubicBezTo>
                    <a:pt x="72" y="186"/>
                    <a:pt x="90" y="174"/>
                    <a:pt x="109" y="160"/>
                  </a:cubicBezTo>
                  <a:cubicBezTo>
                    <a:pt x="33" y="208"/>
                    <a:pt x="24" y="212"/>
                    <a:pt x="17" y="210"/>
                  </a:cubicBezTo>
                  <a:cubicBezTo>
                    <a:pt x="14" y="209"/>
                    <a:pt x="11" y="207"/>
                    <a:pt x="10" y="205"/>
                  </a:cubicBezTo>
                  <a:cubicBezTo>
                    <a:pt x="4" y="195"/>
                    <a:pt x="11" y="188"/>
                    <a:pt x="43" y="163"/>
                  </a:cubicBezTo>
                  <a:cubicBezTo>
                    <a:pt x="45" y="161"/>
                    <a:pt x="48" y="159"/>
                    <a:pt x="50" y="157"/>
                  </a:cubicBezTo>
                  <a:cubicBezTo>
                    <a:pt x="25" y="171"/>
                    <a:pt x="18" y="172"/>
                    <a:pt x="13" y="171"/>
                  </a:cubicBezTo>
                  <a:cubicBezTo>
                    <a:pt x="9" y="170"/>
                    <a:pt x="7" y="168"/>
                    <a:pt x="5" y="165"/>
                  </a:cubicBezTo>
                  <a:cubicBezTo>
                    <a:pt x="0" y="156"/>
                    <a:pt x="7" y="149"/>
                    <a:pt x="34" y="126"/>
                  </a:cubicBezTo>
                  <a:cubicBezTo>
                    <a:pt x="38" y="123"/>
                    <a:pt x="42" y="119"/>
                    <a:pt x="47" y="115"/>
                  </a:cubicBezTo>
                  <a:cubicBezTo>
                    <a:pt x="35" y="122"/>
                    <a:pt x="29" y="123"/>
                    <a:pt x="25" y="122"/>
                  </a:cubicBezTo>
                  <a:cubicBezTo>
                    <a:pt x="22" y="121"/>
                    <a:pt x="19" y="119"/>
                    <a:pt x="17" y="116"/>
                  </a:cubicBezTo>
                  <a:cubicBezTo>
                    <a:pt x="12" y="108"/>
                    <a:pt x="18" y="101"/>
                    <a:pt x="33" y="86"/>
                  </a:cubicBezTo>
                  <a:cubicBezTo>
                    <a:pt x="39" y="79"/>
                    <a:pt x="48" y="70"/>
                    <a:pt x="56" y="61"/>
                  </a:cubicBezTo>
                  <a:cubicBezTo>
                    <a:pt x="55" y="61"/>
                    <a:pt x="54" y="61"/>
                    <a:pt x="53" y="61"/>
                  </a:cubicBezTo>
                  <a:cubicBezTo>
                    <a:pt x="50" y="60"/>
                    <a:pt x="48" y="58"/>
                    <a:pt x="46" y="56"/>
                  </a:cubicBezTo>
                  <a:cubicBezTo>
                    <a:pt x="43" y="50"/>
                    <a:pt x="45" y="44"/>
                    <a:pt x="50" y="41"/>
                  </a:cubicBezTo>
                  <a:cubicBezTo>
                    <a:pt x="51" y="40"/>
                    <a:pt x="53" y="39"/>
                    <a:pt x="54" y="39"/>
                  </a:cubicBezTo>
                  <a:cubicBezTo>
                    <a:pt x="61" y="36"/>
                    <a:pt x="85" y="22"/>
                    <a:pt x="105" y="9"/>
                  </a:cubicBezTo>
                  <a:cubicBezTo>
                    <a:pt x="107" y="7"/>
                    <a:pt x="110" y="7"/>
                    <a:pt x="113" y="8"/>
                  </a:cubicBezTo>
                  <a:cubicBezTo>
                    <a:pt x="116" y="8"/>
                    <a:pt x="119" y="10"/>
                    <a:pt x="120" y="13"/>
                  </a:cubicBezTo>
                  <a:cubicBezTo>
                    <a:pt x="125" y="21"/>
                    <a:pt x="120" y="26"/>
                    <a:pt x="108" y="39"/>
                  </a:cubicBezTo>
                  <a:cubicBezTo>
                    <a:pt x="101" y="47"/>
                    <a:pt x="91" y="56"/>
                    <a:pt x="81" y="67"/>
                  </a:cubicBezTo>
                  <a:cubicBezTo>
                    <a:pt x="79" y="69"/>
                    <a:pt x="77" y="71"/>
                    <a:pt x="75" y="73"/>
                  </a:cubicBezTo>
                  <a:cubicBezTo>
                    <a:pt x="86" y="66"/>
                    <a:pt x="97" y="59"/>
                    <a:pt x="107" y="52"/>
                  </a:cubicBezTo>
                  <a:cubicBezTo>
                    <a:pt x="175" y="7"/>
                    <a:pt x="188" y="0"/>
                    <a:pt x="197" y="3"/>
                  </a:cubicBezTo>
                  <a:cubicBezTo>
                    <a:pt x="200" y="3"/>
                    <a:pt x="203" y="5"/>
                    <a:pt x="204" y="8"/>
                  </a:cubicBezTo>
                  <a:cubicBezTo>
                    <a:pt x="207" y="13"/>
                    <a:pt x="206" y="19"/>
                    <a:pt x="202" y="22"/>
                  </a:cubicBezTo>
                  <a:cubicBezTo>
                    <a:pt x="163" y="51"/>
                    <a:pt x="123" y="83"/>
                    <a:pt x="90" y="108"/>
                  </a:cubicBezTo>
                  <a:cubicBezTo>
                    <a:pt x="119" y="91"/>
                    <a:pt x="150" y="72"/>
                    <a:pt x="171" y="59"/>
                  </a:cubicBezTo>
                  <a:cubicBezTo>
                    <a:pt x="222" y="27"/>
                    <a:pt x="222" y="27"/>
                    <a:pt x="228" y="28"/>
                  </a:cubicBezTo>
                  <a:cubicBezTo>
                    <a:pt x="231" y="29"/>
                    <a:pt x="233" y="30"/>
                    <a:pt x="235" y="33"/>
                  </a:cubicBezTo>
                  <a:cubicBezTo>
                    <a:pt x="237" y="38"/>
                    <a:pt x="236" y="44"/>
                    <a:pt x="232" y="47"/>
                  </a:cubicBezTo>
                  <a:cubicBezTo>
                    <a:pt x="205" y="67"/>
                    <a:pt x="172" y="91"/>
                    <a:pt x="140" y="115"/>
                  </a:cubicBezTo>
                  <a:cubicBezTo>
                    <a:pt x="245" y="49"/>
                    <a:pt x="260" y="42"/>
                    <a:pt x="269" y="45"/>
                  </a:cubicBezTo>
                  <a:cubicBezTo>
                    <a:pt x="273" y="45"/>
                    <a:pt x="275" y="47"/>
                    <a:pt x="277" y="50"/>
                  </a:cubicBezTo>
                  <a:cubicBezTo>
                    <a:pt x="283" y="60"/>
                    <a:pt x="277" y="67"/>
                    <a:pt x="236" y="98"/>
                  </a:cubicBezTo>
                  <a:cubicBezTo>
                    <a:pt x="223" y="107"/>
                    <a:pt x="209" y="117"/>
                    <a:pt x="193" y="128"/>
                  </a:cubicBezTo>
                  <a:cubicBezTo>
                    <a:pt x="225" y="110"/>
                    <a:pt x="253" y="93"/>
                    <a:pt x="271" y="83"/>
                  </a:cubicBezTo>
                  <a:cubicBezTo>
                    <a:pt x="299" y="66"/>
                    <a:pt x="299" y="66"/>
                    <a:pt x="303" y="68"/>
                  </a:cubicBezTo>
                  <a:cubicBezTo>
                    <a:pt x="306" y="68"/>
                    <a:pt x="308" y="70"/>
                    <a:pt x="310" y="73"/>
                  </a:cubicBezTo>
                  <a:cubicBezTo>
                    <a:pt x="315" y="82"/>
                    <a:pt x="306" y="90"/>
                    <a:pt x="295" y="99"/>
                  </a:cubicBezTo>
                  <a:cubicBezTo>
                    <a:pt x="287" y="106"/>
                    <a:pt x="275" y="115"/>
                    <a:pt x="259" y="127"/>
                  </a:cubicBezTo>
                  <a:cubicBezTo>
                    <a:pt x="239" y="141"/>
                    <a:pt x="215" y="159"/>
                    <a:pt x="190" y="176"/>
                  </a:cubicBezTo>
                  <a:cubicBezTo>
                    <a:pt x="211" y="163"/>
                    <a:pt x="230" y="151"/>
                    <a:pt x="246" y="141"/>
                  </a:cubicBezTo>
                  <a:cubicBezTo>
                    <a:pt x="309" y="101"/>
                    <a:pt x="309" y="101"/>
                    <a:pt x="315" y="102"/>
                  </a:cubicBezTo>
                  <a:cubicBezTo>
                    <a:pt x="318" y="103"/>
                    <a:pt x="321" y="105"/>
                    <a:pt x="322" y="107"/>
                  </a:cubicBezTo>
                  <a:cubicBezTo>
                    <a:pt x="325" y="112"/>
                    <a:pt x="324" y="118"/>
                    <a:pt x="319" y="122"/>
                  </a:cubicBezTo>
                  <a:cubicBezTo>
                    <a:pt x="299" y="137"/>
                    <a:pt x="275" y="154"/>
                    <a:pt x="252" y="172"/>
                  </a:cubicBezTo>
                  <a:cubicBezTo>
                    <a:pt x="289" y="149"/>
                    <a:pt x="300" y="144"/>
                    <a:pt x="308" y="146"/>
                  </a:cubicBezTo>
                  <a:cubicBezTo>
                    <a:pt x="312" y="147"/>
                    <a:pt x="314" y="149"/>
                    <a:pt x="316" y="152"/>
                  </a:cubicBezTo>
                  <a:cubicBezTo>
                    <a:pt x="321" y="161"/>
                    <a:pt x="315" y="165"/>
                    <a:pt x="300" y="177"/>
                  </a:cubicBezTo>
                  <a:cubicBezTo>
                    <a:pt x="291" y="184"/>
                    <a:pt x="279" y="194"/>
                    <a:pt x="265" y="204"/>
                  </a:cubicBezTo>
                  <a:cubicBezTo>
                    <a:pt x="255" y="213"/>
                    <a:pt x="242" y="223"/>
                    <a:pt x="228" y="233"/>
                  </a:cubicBezTo>
                  <a:cubicBezTo>
                    <a:pt x="229" y="233"/>
                    <a:pt x="230" y="232"/>
                    <a:pt x="231" y="232"/>
                  </a:cubicBezTo>
                  <a:cubicBezTo>
                    <a:pt x="318" y="179"/>
                    <a:pt x="319" y="179"/>
                    <a:pt x="325" y="180"/>
                  </a:cubicBezTo>
                  <a:cubicBezTo>
                    <a:pt x="328" y="181"/>
                    <a:pt x="331" y="183"/>
                    <a:pt x="332" y="185"/>
                  </a:cubicBezTo>
                  <a:cubicBezTo>
                    <a:pt x="337" y="194"/>
                    <a:pt x="331" y="199"/>
                    <a:pt x="314" y="214"/>
                  </a:cubicBezTo>
                  <a:cubicBezTo>
                    <a:pt x="305" y="222"/>
                    <a:pt x="292" y="232"/>
                    <a:pt x="278" y="243"/>
                  </a:cubicBezTo>
                  <a:cubicBezTo>
                    <a:pt x="282" y="242"/>
                    <a:pt x="285" y="242"/>
                    <a:pt x="287" y="243"/>
                  </a:cubicBezTo>
                  <a:cubicBezTo>
                    <a:pt x="290" y="243"/>
                    <a:pt x="293" y="245"/>
                    <a:pt x="294" y="248"/>
                  </a:cubicBezTo>
                  <a:cubicBezTo>
                    <a:pt x="297" y="253"/>
                    <a:pt x="295" y="260"/>
                    <a:pt x="290" y="263"/>
                  </a:cubicBezTo>
                  <a:cubicBezTo>
                    <a:pt x="288" y="264"/>
                    <a:pt x="286" y="264"/>
                    <a:pt x="284" y="264"/>
                  </a:cubicBezTo>
                  <a:cubicBezTo>
                    <a:pt x="276" y="268"/>
                    <a:pt x="246" y="286"/>
                    <a:pt x="228" y="298"/>
                  </a:cubicBezTo>
                  <a:cubicBezTo>
                    <a:pt x="197" y="318"/>
                    <a:pt x="191" y="321"/>
                    <a:pt x="187" y="321"/>
                  </a:cubicBezTo>
                  <a:close/>
                </a:path>
              </a:pathLst>
            </a:custGeom>
            <a:solidFill>
              <a:srgbClr val="FF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 name="Freeform 41"/>
            <p:cNvSpPr>
              <a:spLocks/>
            </p:cNvSpPr>
            <p:nvPr/>
          </p:nvSpPr>
          <p:spPr bwMode="auto">
            <a:xfrm>
              <a:off x="1101081" y="2300560"/>
              <a:ext cx="165100" cy="239713"/>
            </a:xfrm>
            <a:custGeom>
              <a:avLst/>
              <a:gdLst/>
              <a:ahLst/>
              <a:cxnLst>
                <a:cxn ang="0">
                  <a:pos x="17" y="54"/>
                </a:cxn>
                <a:cxn ang="0">
                  <a:pos x="17" y="54"/>
                </a:cxn>
                <a:cxn ang="0">
                  <a:pos x="17" y="54"/>
                </a:cxn>
                <a:cxn ang="0">
                  <a:pos x="42" y="27"/>
                </a:cxn>
                <a:cxn ang="0">
                  <a:pos x="38" y="5"/>
                </a:cxn>
                <a:cxn ang="0">
                  <a:pos x="24" y="9"/>
                </a:cxn>
                <a:cxn ang="0">
                  <a:pos x="21" y="5"/>
                </a:cxn>
                <a:cxn ang="0">
                  <a:pos x="5" y="15"/>
                </a:cxn>
                <a:cxn ang="0">
                  <a:pos x="1" y="30"/>
                </a:cxn>
                <a:cxn ang="0">
                  <a:pos x="0" y="38"/>
                </a:cxn>
                <a:cxn ang="0">
                  <a:pos x="0" y="42"/>
                </a:cxn>
                <a:cxn ang="0">
                  <a:pos x="0" y="43"/>
                </a:cxn>
                <a:cxn ang="0">
                  <a:pos x="0" y="44"/>
                </a:cxn>
                <a:cxn ang="0">
                  <a:pos x="0" y="45"/>
                </a:cxn>
                <a:cxn ang="0">
                  <a:pos x="0" y="45"/>
                </a:cxn>
                <a:cxn ang="0">
                  <a:pos x="17" y="55"/>
                </a:cxn>
                <a:cxn ang="0">
                  <a:pos x="17" y="54"/>
                </a:cxn>
              </a:cxnLst>
              <a:rect l="0" t="0" r="r" b="b"/>
              <a:pathLst>
                <a:path w="44" h="64">
                  <a:moveTo>
                    <a:pt x="17" y="54"/>
                  </a:moveTo>
                  <a:cubicBezTo>
                    <a:pt x="17" y="54"/>
                    <a:pt x="17" y="54"/>
                    <a:pt x="17" y="54"/>
                  </a:cubicBezTo>
                  <a:cubicBezTo>
                    <a:pt x="17" y="54"/>
                    <a:pt x="17" y="54"/>
                    <a:pt x="17" y="54"/>
                  </a:cubicBezTo>
                  <a:cubicBezTo>
                    <a:pt x="29" y="51"/>
                    <a:pt x="40" y="39"/>
                    <a:pt x="42" y="27"/>
                  </a:cubicBezTo>
                  <a:cubicBezTo>
                    <a:pt x="44" y="15"/>
                    <a:pt x="39" y="7"/>
                    <a:pt x="38" y="5"/>
                  </a:cubicBezTo>
                  <a:cubicBezTo>
                    <a:pt x="34" y="0"/>
                    <a:pt x="29" y="4"/>
                    <a:pt x="24" y="9"/>
                  </a:cubicBezTo>
                  <a:cubicBezTo>
                    <a:pt x="23" y="8"/>
                    <a:pt x="22" y="6"/>
                    <a:pt x="21" y="5"/>
                  </a:cubicBezTo>
                  <a:cubicBezTo>
                    <a:pt x="20" y="4"/>
                    <a:pt x="11" y="5"/>
                    <a:pt x="5" y="15"/>
                  </a:cubicBezTo>
                  <a:cubicBezTo>
                    <a:pt x="3" y="19"/>
                    <a:pt x="1" y="24"/>
                    <a:pt x="1" y="30"/>
                  </a:cubicBezTo>
                  <a:cubicBezTo>
                    <a:pt x="0" y="32"/>
                    <a:pt x="0" y="35"/>
                    <a:pt x="0" y="38"/>
                  </a:cubicBezTo>
                  <a:cubicBezTo>
                    <a:pt x="0" y="42"/>
                    <a:pt x="0" y="42"/>
                    <a:pt x="0" y="42"/>
                  </a:cubicBezTo>
                  <a:cubicBezTo>
                    <a:pt x="0" y="43"/>
                    <a:pt x="0" y="43"/>
                    <a:pt x="0" y="43"/>
                  </a:cubicBezTo>
                  <a:cubicBezTo>
                    <a:pt x="0" y="44"/>
                    <a:pt x="0" y="44"/>
                    <a:pt x="0" y="44"/>
                  </a:cubicBezTo>
                  <a:cubicBezTo>
                    <a:pt x="0" y="45"/>
                    <a:pt x="0" y="45"/>
                    <a:pt x="0" y="45"/>
                  </a:cubicBezTo>
                  <a:cubicBezTo>
                    <a:pt x="0" y="45"/>
                    <a:pt x="0" y="45"/>
                    <a:pt x="0" y="45"/>
                  </a:cubicBezTo>
                  <a:cubicBezTo>
                    <a:pt x="33" y="64"/>
                    <a:pt x="10" y="50"/>
                    <a:pt x="17" y="55"/>
                  </a:cubicBezTo>
                  <a:lnTo>
                    <a:pt x="17" y="5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42"/>
            <p:cNvSpPr>
              <a:spLocks noEditPoints="1"/>
            </p:cNvSpPr>
            <p:nvPr/>
          </p:nvSpPr>
          <p:spPr bwMode="auto">
            <a:xfrm>
              <a:off x="1321743" y="2270398"/>
              <a:ext cx="184150" cy="266700"/>
            </a:xfrm>
            <a:custGeom>
              <a:avLst/>
              <a:gdLst/>
              <a:ahLst/>
              <a:cxnLst>
                <a:cxn ang="0">
                  <a:pos x="38" y="9"/>
                </a:cxn>
                <a:cxn ang="0">
                  <a:pos x="38" y="9"/>
                </a:cxn>
                <a:cxn ang="0">
                  <a:pos x="36" y="9"/>
                </a:cxn>
                <a:cxn ang="0">
                  <a:pos x="26" y="8"/>
                </a:cxn>
                <a:cxn ang="0">
                  <a:pos x="15" y="15"/>
                </a:cxn>
                <a:cxn ang="0">
                  <a:pos x="15" y="16"/>
                </a:cxn>
                <a:cxn ang="0">
                  <a:pos x="4" y="30"/>
                </a:cxn>
                <a:cxn ang="0">
                  <a:pos x="2" y="45"/>
                </a:cxn>
                <a:cxn ang="0">
                  <a:pos x="2" y="49"/>
                </a:cxn>
                <a:cxn ang="0">
                  <a:pos x="2" y="51"/>
                </a:cxn>
                <a:cxn ang="0">
                  <a:pos x="2" y="52"/>
                </a:cxn>
                <a:cxn ang="0">
                  <a:pos x="2" y="52"/>
                </a:cxn>
                <a:cxn ang="0">
                  <a:pos x="14" y="62"/>
                </a:cxn>
                <a:cxn ang="0">
                  <a:pos x="14" y="62"/>
                </a:cxn>
                <a:cxn ang="0">
                  <a:pos x="15" y="62"/>
                </a:cxn>
                <a:cxn ang="0">
                  <a:pos x="15" y="62"/>
                </a:cxn>
                <a:cxn ang="0">
                  <a:pos x="16" y="62"/>
                </a:cxn>
                <a:cxn ang="0">
                  <a:pos x="26" y="60"/>
                </a:cxn>
                <a:cxn ang="0">
                  <a:pos x="47" y="26"/>
                </a:cxn>
                <a:cxn ang="0">
                  <a:pos x="47" y="22"/>
                </a:cxn>
                <a:cxn ang="0">
                  <a:pos x="47" y="20"/>
                </a:cxn>
                <a:cxn ang="0">
                  <a:pos x="47" y="20"/>
                </a:cxn>
                <a:cxn ang="0">
                  <a:pos x="47" y="20"/>
                </a:cxn>
                <a:cxn ang="0">
                  <a:pos x="39" y="10"/>
                </a:cxn>
                <a:cxn ang="0">
                  <a:pos x="39" y="10"/>
                </a:cxn>
                <a:cxn ang="0">
                  <a:pos x="38" y="9"/>
                </a:cxn>
                <a:cxn ang="0">
                  <a:pos x="20" y="36"/>
                </a:cxn>
                <a:cxn ang="0">
                  <a:pos x="20" y="33"/>
                </a:cxn>
                <a:cxn ang="0">
                  <a:pos x="21" y="26"/>
                </a:cxn>
                <a:cxn ang="0">
                  <a:pos x="22" y="26"/>
                </a:cxn>
                <a:cxn ang="0">
                  <a:pos x="20" y="36"/>
                </a:cxn>
                <a:cxn ang="0">
                  <a:pos x="25" y="28"/>
                </a:cxn>
                <a:cxn ang="0">
                  <a:pos x="30" y="30"/>
                </a:cxn>
                <a:cxn ang="0">
                  <a:pos x="30" y="34"/>
                </a:cxn>
                <a:cxn ang="0">
                  <a:pos x="25" y="28"/>
                </a:cxn>
                <a:cxn ang="0">
                  <a:pos x="32" y="31"/>
                </a:cxn>
                <a:cxn ang="0">
                  <a:pos x="32" y="31"/>
                </a:cxn>
                <a:cxn ang="0">
                  <a:pos x="32" y="32"/>
                </a:cxn>
                <a:cxn ang="0">
                  <a:pos x="32" y="31"/>
                </a:cxn>
              </a:cxnLst>
              <a:rect l="0" t="0" r="r" b="b"/>
              <a:pathLst>
                <a:path w="49" h="71">
                  <a:moveTo>
                    <a:pt x="38" y="9"/>
                  </a:moveTo>
                  <a:cubicBezTo>
                    <a:pt x="38" y="9"/>
                    <a:pt x="38" y="9"/>
                    <a:pt x="38" y="9"/>
                  </a:cubicBezTo>
                  <a:cubicBezTo>
                    <a:pt x="36" y="9"/>
                    <a:pt x="36" y="9"/>
                    <a:pt x="36" y="9"/>
                  </a:cubicBezTo>
                  <a:cubicBezTo>
                    <a:pt x="33" y="8"/>
                    <a:pt x="31" y="7"/>
                    <a:pt x="26" y="8"/>
                  </a:cubicBezTo>
                  <a:cubicBezTo>
                    <a:pt x="18" y="10"/>
                    <a:pt x="17" y="14"/>
                    <a:pt x="15" y="15"/>
                  </a:cubicBezTo>
                  <a:cubicBezTo>
                    <a:pt x="15" y="15"/>
                    <a:pt x="15" y="16"/>
                    <a:pt x="15" y="16"/>
                  </a:cubicBezTo>
                  <a:cubicBezTo>
                    <a:pt x="13" y="16"/>
                    <a:pt x="7" y="20"/>
                    <a:pt x="4" y="30"/>
                  </a:cubicBezTo>
                  <a:cubicBezTo>
                    <a:pt x="2" y="35"/>
                    <a:pt x="2" y="40"/>
                    <a:pt x="2" y="45"/>
                  </a:cubicBezTo>
                  <a:cubicBezTo>
                    <a:pt x="2" y="49"/>
                    <a:pt x="2" y="49"/>
                    <a:pt x="2" y="49"/>
                  </a:cubicBezTo>
                  <a:cubicBezTo>
                    <a:pt x="2" y="51"/>
                    <a:pt x="2" y="51"/>
                    <a:pt x="2" y="51"/>
                  </a:cubicBezTo>
                  <a:cubicBezTo>
                    <a:pt x="2" y="52"/>
                    <a:pt x="2" y="52"/>
                    <a:pt x="2" y="52"/>
                  </a:cubicBezTo>
                  <a:cubicBezTo>
                    <a:pt x="2" y="52"/>
                    <a:pt x="2" y="52"/>
                    <a:pt x="2" y="52"/>
                  </a:cubicBezTo>
                  <a:cubicBezTo>
                    <a:pt x="0" y="49"/>
                    <a:pt x="25" y="71"/>
                    <a:pt x="14" y="62"/>
                  </a:cubicBezTo>
                  <a:cubicBezTo>
                    <a:pt x="14" y="62"/>
                    <a:pt x="14" y="62"/>
                    <a:pt x="14" y="62"/>
                  </a:cubicBezTo>
                  <a:cubicBezTo>
                    <a:pt x="15" y="62"/>
                    <a:pt x="15" y="62"/>
                    <a:pt x="15" y="62"/>
                  </a:cubicBezTo>
                  <a:cubicBezTo>
                    <a:pt x="15" y="62"/>
                    <a:pt x="15" y="62"/>
                    <a:pt x="15" y="62"/>
                  </a:cubicBezTo>
                  <a:cubicBezTo>
                    <a:pt x="16" y="62"/>
                    <a:pt x="16" y="62"/>
                    <a:pt x="16" y="62"/>
                  </a:cubicBezTo>
                  <a:cubicBezTo>
                    <a:pt x="19" y="61"/>
                    <a:pt x="22" y="61"/>
                    <a:pt x="26" y="60"/>
                  </a:cubicBezTo>
                  <a:cubicBezTo>
                    <a:pt x="43" y="55"/>
                    <a:pt x="49" y="35"/>
                    <a:pt x="47" y="26"/>
                  </a:cubicBezTo>
                  <a:cubicBezTo>
                    <a:pt x="47" y="22"/>
                    <a:pt x="47" y="22"/>
                    <a:pt x="47" y="22"/>
                  </a:cubicBezTo>
                  <a:cubicBezTo>
                    <a:pt x="47" y="20"/>
                    <a:pt x="47" y="20"/>
                    <a:pt x="47" y="20"/>
                  </a:cubicBezTo>
                  <a:cubicBezTo>
                    <a:pt x="47" y="20"/>
                    <a:pt x="47" y="20"/>
                    <a:pt x="47" y="20"/>
                  </a:cubicBezTo>
                  <a:cubicBezTo>
                    <a:pt x="47" y="20"/>
                    <a:pt x="47" y="20"/>
                    <a:pt x="47" y="20"/>
                  </a:cubicBezTo>
                  <a:cubicBezTo>
                    <a:pt x="49" y="22"/>
                    <a:pt x="31" y="0"/>
                    <a:pt x="39" y="10"/>
                  </a:cubicBezTo>
                  <a:cubicBezTo>
                    <a:pt x="39" y="10"/>
                    <a:pt x="39" y="10"/>
                    <a:pt x="39" y="10"/>
                  </a:cubicBezTo>
                  <a:lnTo>
                    <a:pt x="38" y="9"/>
                  </a:lnTo>
                  <a:close/>
                  <a:moveTo>
                    <a:pt x="20" y="36"/>
                  </a:moveTo>
                  <a:cubicBezTo>
                    <a:pt x="20" y="35"/>
                    <a:pt x="20" y="34"/>
                    <a:pt x="20" y="33"/>
                  </a:cubicBezTo>
                  <a:cubicBezTo>
                    <a:pt x="20" y="30"/>
                    <a:pt x="21" y="28"/>
                    <a:pt x="21" y="26"/>
                  </a:cubicBezTo>
                  <a:cubicBezTo>
                    <a:pt x="22" y="26"/>
                    <a:pt x="22" y="26"/>
                    <a:pt x="22" y="26"/>
                  </a:cubicBezTo>
                  <a:cubicBezTo>
                    <a:pt x="22" y="30"/>
                    <a:pt x="22" y="34"/>
                    <a:pt x="20" y="36"/>
                  </a:cubicBezTo>
                  <a:close/>
                  <a:moveTo>
                    <a:pt x="25" y="28"/>
                  </a:moveTo>
                  <a:cubicBezTo>
                    <a:pt x="27" y="29"/>
                    <a:pt x="28" y="29"/>
                    <a:pt x="30" y="30"/>
                  </a:cubicBezTo>
                  <a:cubicBezTo>
                    <a:pt x="30" y="31"/>
                    <a:pt x="30" y="33"/>
                    <a:pt x="30" y="34"/>
                  </a:cubicBezTo>
                  <a:cubicBezTo>
                    <a:pt x="28" y="31"/>
                    <a:pt x="26" y="29"/>
                    <a:pt x="25" y="28"/>
                  </a:cubicBezTo>
                  <a:close/>
                  <a:moveTo>
                    <a:pt x="32" y="31"/>
                  </a:moveTo>
                  <a:cubicBezTo>
                    <a:pt x="32" y="31"/>
                    <a:pt x="32" y="31"/>
                    <a:pt x="32" y="31"/>
                  </a:cubicBezTo>
                  <a:cubicBezTo>
                    <a:pt x="32" y="31"/>
                    <a:pt x="32" y="32"/>
                    <a:pt x="32" y="32"/>
                  </a:cubicBezTo>
                  <a:cubicBezTo>
                    <a:pt x="33" y="33"/>
                    <a:pt x="32" y="32"/>
                    <a:pt x="32" y="3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43"/>
            <p:cNvSpPr>
              <a:spLocks/>
            </p:cNvSpPr>
            <p:nvPr/>
          </p:nvSpPr>
          <p:spPr bwMode="auto">
            <a:xfrm>
              <a:off x="969318" y="2740298"/>
              <a:ext cx="679450" cy="247650"/>
            </a:xfrm>
            <a:custGeom>
              <a:avLst/>
              <a:gdLst/>
              <a:ahLst/>
              <a:cxnLst>
                <a:cxn ang="0">
                  <a:pos x="5" y="47"/>
                </a:cxn>
                <a:cxn ang="0">
                  <a:pos x="15" y="52"/>
                </a:cxn>
                <a:cxn ang="0">
                  <a:pos x="89" y="26"/>
                </a:cxn>
                <a:cxn ang="0">
                  <a:pos x="161" y="55"/>
                </a:cxn>
                <a:cxn ang="0">
                  <a:pos x="181" y="43"/>
                </a:cxn>
                <a:cxn ang="0">
                  <a:pos x="157" y="15"/>
                </a:cxn>
                <a:cxn ang="0">
                  <a:pos x="88" y="4"/>
                </a:cxn>
                <a:cxn ang="0">
                  <a:pos x="26" y="25"/>
                </a:cxn>
                <a:cxn ang="0">
                  <a:pos x="5" y="47"/>
                </a:cxn>
              </a:cxnLst>
              <a:rect l="0" t="0" r="r" b="b"/>
              <a:pathLst>
                <a:path w="181" h="66">
                  <a:moveTo>
                    <a:pt x="5" y="47"/>
                  </a:moveTo>
                  <a:cubicBezTo>
                    <a:pt x="0" y="57"/>
                    <a:pt x="8" y="53"/>
                    <a:pt x="15" y="52"/>
                  </a:cubicBezTo>
                  <a:cubicBezTo>
                    <a:pt x="15" y="50"/>
                    <a:pt x="46" y="27"/>
                    <a:pt x="89" y="26"/>
                  </a:cubicBezTo>
                  <a:cubicBezTo>
                    <a:pt x="132" y="20"/>
                    <a:pt x="159" y="48"/>
                    <a:pt x="161" y="55"/>
                  </a:cubicBezTo>
                  <a:cubicBezTo>
                    <a:pt x="169" y="66"/>
                    <a:pt x="178" y="54"/>
                    <a:pt x="181" y="43"/>
                  </a:cubicBezTo>
                  <a:cubicBezTo>
                    <a:pt x="181" y="41"/>
                    <a:pt x="175" y="27"/>
                    <a:pt x="157" y="15"/>
                  </a:cubicBezTo>
                  <a:cubicBezTo>
                    <a:pt x="139" y="3"/>
                    <a:pt x="112" y="0"/>
                    <a:pt x="88" y="4"/>
                  </a:cubicBezTo>
                  <a:cubicBezTo>
                    <a:pt x="64" y="7"/>
                    <a:pt x="42" y="15"/>
                    <a:pt x="26" y="25"/>
                  </a:cubicBezTo>
                  <a:cubicBezTo>
                    <a:pt x="11" y="34"/>
                    <a:pt x="5" y="47"/>
                    <a:pt x="5" y="4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44"/>
            <p:cNvSpPr>
              <a:spLocks/>
            </p:cNvSpPr>
            <p:nvPr/>
          </p:nvSpPr>
          <p:spPr bwMode="auto">
            <a:xfrm>
              <a:off x="642294" y="1989410"/>
              <a:ext cx="1279524" cy="1316038"/>
            </a:xfrm>
            <a:custGeom>
              <a:avLst/>
              <a:gdLst/>
              <a:ahLst/>
              <a:cxnLst>
                <a:cxn ang="0">
                  <a:pos x="329" y="203"/>
                </a:cxn>
                <a:cxn ang="0">
                  <a:pos x="247" y="311"/>
                </a:cxn>
                <a:cxn ang="0">
                  <a:pos x="118" y="316"/>
                </a:cxn>
                <a:cxn ang="0">
                  <a:pos x="27" y="202"/>
                </a:cxn>
                <a:cxn ang="0">
                  <a:pos x="76" y="64"/>
                </a:cxn>
                <a:cxn ang="0">
                  <a:pos x="205" y="29"/>
                </a:cxn>
                <a:cxn ang="0">
                  <a:pos x="321" y="135"/>
                </a:cxn>
                <a:cxn ang="0">
                  <a:pos x="334" y="175"/>
                </a:cxn>
                <a:cxn ang="0">
                  <a:pos x="337" y="131"/>
                </a:cxn>
                <a:cxn ang="0">
                  <a:pos x="317" y="83"/>
                </a:cxn>
                <a:cxn ang="0">
                  <a:pos x="225" y="14"/>
                </a:cxn>
                <a:cxn ang="0">
                  <a:pos x="75" y="41"/>
                </a:cxn>
                <a:cxn ang="0">
                  <a:pos x="9" y="198"/>
                </a:cxn>
                <a:cxn ang="0">
                  <a:pos x="112" y="330"/>
                </a:cxn>
                <a:cxn ang="0">
                  <a:pos x="257" y="320"/>
                </a:cxn>
                <a:cxn ang="0">
                  <a:pos x="337" y="204"/>
                </a:cxn>
                <a:cxn ang="0">
                  <a:pos x="329" y="203"/>
                </a:cxn>
              </a:cxnLst>
              <a:rect l="0" t="0" r="r" b="b"/>
              <a:pathLst>
                <a:path w="341" h="351">
                  <a:moveTo>
                    <a:pt x="329" y="203"/>
                  </a:moveTo>
                  <a:cubicBezTo>
                    <a:pt x="326" y="206"/>
                    <a:pt x="319" y="272"/>
                    <a:pt x="247" y="311"/>
                  </a:cubicBezTo>
                  <a:cubicBezTo>
                    <a:pt x="212" y="330"/>
                    <a:pt x="163" y="335"/>
                    <a:pt x="118" y="316"/>
                  </a:cubicBezTo>
                  <a:cubicBezTo>
                    <a:pt x="73" y="298"/>
                    <a:pt x="35" y="254"/>
                    <a:pt x="27" y="202"/>
                  </a:cubicBezTo>
                  <a:cubicBezTo>
                    <a:pt x="18" y="151"/>
                    <a:pt x="38" y="96"/>
                    <a:pt x="76" y="64"/>
                  </a:cubicBezTo>
                  <a:cubicBezTo>
                    <a:pt x="113" y="30"/>
                    <a:pt x="165" y="20"/>
                    <a:pt x="205" y="29"/>
                  </a:cubicBezTo>
                  <a:cubicBezTo>
                    <a:pt x="292" y="48"/>
                    <a:pt x="317" y="121"/>
                    <a:pt x="321" y="135"/>
                  </a:cubicBezTo>
                  <a:cubicBezTo>
                    <a:pt x="330" y="172"/>
                    <a:pt x="329" y="180"/>
                    <a:pt x="334" y="175"/>
                  </a:cubicBezTo>
                  <a:cubicBezTo>
                    <a:pt x="337" y="169"/>
                    <a:pt x="340" y="148"/>
                    <a:pt x="337" y="131"/>
                  </a:cubicBezTo>
                  <a:cubicBezTo>
                    <a:pt x="337" y="126"/>
                    <a:pt x="333" y="108"/>
                    <a:pt x="317" y="83"/>
                  </a:cubicBezTo>
                  <a:cubicBezTo>
                    <a:pt x="301" y="59"/>
                    <a:pt x="271" y="28"/>
                    <a:pt x="225" y="14"/>
                  </a:cubicBezTo>
                  <a:cubicBezTo>
                    <a:pt x="181" y="0"/>
                    <a:pt x="121" y="5"/>
                    <a:pt x="75" y="41"/>
                  </a:cubicBezTo>
                  <a:cubicBezTo>
                    <a:pt x="28" y="75"/>
                    <a:pt x="0" y="138"/>
                    <a:pt x="9" y="198"/>
                  </a:cubicBezTo>
                  <a:cubicBezTo>
                    <a:pt x="16" y="258"/>
                    <a:pt x="60" y="309"/>
                    <a:pt x="112" y="330"/>
                  </a:cubicBezTo>
                  <a:cubicBezTo>
                    <a:pt x="164" y="351"/>
                    <a:pt x="220" y="342"/>
                    <a:pt x="257" y="320"/>
                  </a:cubicBezTo>
                  <a:cubicBezTo>
                    <a:pt x="335" y="272"/>
                    <a:pt x="336" y="201"/>
                    <a:pt x="337" y="204"/>
                  </a:cubicBezTo>
                  <a:cubicBezTo>
                    <a:pt x="341" y="157"/>
                    <a:pt x="336" y="178"/>
                    <a:pt x="329" y="20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upa 145"/>
          <p:cNvGrpSpPr/>
          <p:nvPr/>
        </p:nvGrpSpPr>
        <p:grpSpPr>
          <a:xfrm>
            <a:off x="1600202" y="331013"/>
            <a:ext cx="1071735" cy="1079550"/>
            <a:chOff x="2123728" y="2132856"/>
            <a:chExt cx="1071735" cy="1079550"/>
          </a:xfrm>
          <a:solidFill>
            <a:srgbClr val="6D6E71"/>
          </a:solidFill>
        </p:grpSpPr>
        <p:sp>
          <p:nvSpPr>
            <p:cNvPr id="10" name="Freeform 40"/>
            <p:cNvSpPr>
              <a:spLocks/>
            </p:cNvSpPr>
            <p:nvPr/>
          </p:nvSpPr>
          <p:spPr bwMode="auto">
            <a:xfrm>
              <a:off x="2157585" y="2191457"/>
              <a:ext cx="1037878" cy="987091"/>
            </a:xfrm>
            <a:custGeom>
              <a:avLst/>
              <a:gdLst/>
              <a:ahLst/>
              <a:cxnLst>
                <a:cxn ang="0">
                  <a:pos x="184" y="321"/>
                </a:cxn>
                <a:cxn ang="0">
                  <a:pos x="205" y="276"/>
                </a:cxn>
                <a:cxn ang="0">
                  <a:pos x="138" y="307"/>
                </a:cxn>
                <a:cxn ang="0">
                  <a:pos x="171" y="251"/>
                </a:cxn>
                <a:cxn ang="0">
                  <a:pos x="77" y="290"/>
                </a:cxn>
                <a:cxn ang="0">
                  <a:pos x="115" y="248"/>
                </a:cxn>
                <a:cxn ang="0">
                  <a:pos x="49" y="276"/>
                </a:cxn>
                <a:cxn ang="0">
                  <a:pos x="51" y="249"/>
                </a:cxn>
                <a:cxn ang="0">
                  <a:pos x="143" y="183"/>
                </a:cxn>
                <a:cxn ang="0">
                  <a:pos x="136" y="187"/>
                </a:cxn>
                <a:cxn ang="0">
                  <a:pos x="22" y="239"/>
                </a:cxn>
                <a:cxn ang="0">
                  <a:pos x="109" y="160"/>
                </a:cxn>
                <a:cxn ang="0">
                  <a:pos x="10" y="205"/>
                </a:cxn>
                <a:cxn ang="0">
                  <a:pos x="50" y="157"/>
                </a:cxn>
                <a:cxn ang="0">
                  <a:pos x="5" y="165"/>
                </a:cxn>
                <a:cxn ang="0">
                  <a:pos x="47" y="115"/>
                </a:cxn>
                <a:cxn ang="0">
                  <a:pos x="17" y="116"/>
                </a:cxn>
                <a:cxn ang="0">
                  <a:pos x="56" y="61"/>
                </a:cxn>
                <a:cxn ang="0">
                  <a:pos x="46" y="56"/>
                </a:cxn>
                <a:cxn ang="0">
                  <a:pos x="54" y="39"/>
                </a:cxn>
                <a:cxn ang="0">
                  <a:pos x="113" y="8"/>
                </a:cxn>
                <a:cxn ang="0">
                  <a:pos x="108" y="39"/>
                </a:cxn>
                <a:cxn ang="0">
                  <a:pos x="75" y="73"/>
                </a:cxn>
                <a:cxn ang="0">
                  <a:pos x="197" y="3"/>
                </a:cxn>
                <a:cxn ang="0">
                  <a:pos x="202" y="22"/>
                </a:cxn>
                <a:cxn ang="0">
                  <a:pos x="171" y="59"/>
                </a:cxn>
                <a:cxn ang="0">
                  <a:pos x="235" y="33"/>
                </a:cxn>
                <a:cxn ang="0">
                  <a:pos x="140" y="115"/>
                </a:cxn>
                <a:cxn ang="0">
                  <a:pos x="277" y="50"/>
                </a:cxn>
                <a:cxn ang="0">
                  <a:pos x="193" y="128"/>
                </a:cxn>
                <a:cxn ang="0">
                  <a:pos x="303" y="68"/>
                </a:cxn>
                <a:cxn ang="0">
                  <a:pos x="295" y="99"/>
                </a:cxn>
                <a:cxn ang="0">
                  <a:pos x="190" y="176"/>
                </a:cxn>
                <a:cxn ang="0">
                  <a:pos x="315" y="102"/>
                </a:cxn>
                <a:cxn ang="0">
                  <a:pos x="319" y="122"/>
                </a:cxn>
                <a:cxn ang="0">
                  <a:pos x="308" y="146"/>
                </a:cxn>
                <a:cxn ang="0">
                  <a:pos x="300" y="177"/>
                </a:cxn>
                <a:cxn ang="0">
                  <a:pos x="228" y="233"/>
                </a:cxn>
                <a:cxn ang="0">
                  <a:pos x="325" y="180"/>
                </a:cxn>
                <a:cxn ang="0">
                  <a:pos x="314" y="214"/>
                </a:cxn>
                <a:cxn ang="0">
                  <a:pos x="287" y="243"/>
                </a:cxn>
                <a:cxn ang="0">
                  <a:pos x="290" y="263"/>
                </a:cxn>
                <a:cxn ang="0">
                  <a:pos x="228" y="298"/>
                </a:cxn>
              </a:cxnLst>
              <a:rect l="0" t="0" r="r" b="b"/>
              <a:pathLst>
                <a:path w="337" h="321">
                  <a:moveTo>
                    <a:pt x="187" y="321"/>
                  </a:moveTo>
                  <a:cubicBezTo>
                    <a:pt x="186" y="321"/>
                    <a:pt x="185" y="321"/>
                    <a:pt x="184" y="321"/>
                  </a:cubicBezTo>
                  <a:cubicBezTo>
                    <a:pt x="181" y="320"/>
                    <a:pt x="178" y="318"/>
                    <a:pt x="177" y="316"/>
                  </a:cubicBezTo>
                  <a:cubicBezTo>
                    <a:pt x="171" y="306"/>
                    <a:pt x="179" y="298"/>
                    <a:pt x="205" y="276"/>
                  </a:cubicBezTo>
                  <a:cubicBezTo>
                    <a:pt x="210" y="272"/>
                    <a:pt x="215" y="268"/>
                    <a:pt x="220" y="264"/>
                  </a:cubicBezTo>
                  <a:cubicBezTo>
                    <a:pt x="145" y="309"/>
                    <a:pt x="144" y="308"/>
                    <a:pt x="138" y="307"/>
                  </a:cubicBezTo>
                  <a:cubicBezTo>
                    <a:pt x="135" y="306"/>
                    <a:pt x="132" y="304"/>
                    <a:pt x="131" y="302"/>
                  </a:cubicBezTo>
                  <a:cubicBezTo>
                    <a:pt x="126" y="292"/>
                    <a:pt x="130" y="285"/>
                    <a:pt x="171" y="251"/>
                  </a:cubicBezTo>
                  <a:cubicBezTo>
                    <a:pt x="110" y="290"/>
                    <a:pt x="95" y="298"/>
                    <a:pt x="85" y="295"/>
                  </a:cubicBezTo>
                  <a:cubicBezTo>
                    <a:pt x="82" y="295"/>
                    <a:pt x="79" y="293"/>
                    <a:pt x="77" y="290"/>
                  </a:cubicBezTo>
                  <a:cubicBezTo>
                    <a:pt x="73" y="281"/>
                    <a:pt x="78" y="277"/>
                    <a:pt x="90" y="268"/>
                  </a:cubicBezTo>
                  <a:cubicBezTo>
                    <a:pt x="96" y="263"/>
                    <a:pt x="105" y="256"/>
                    <a:pt x="115" y="248"/>
                  </a:cubicBezTo>
                  <a:cubicBezTo>
                    <a:pt x="117" y="247"/>
                    <a:pt x="119" y="245"/>
                    <a:pt x="121" y="243"/>
                  </a:cubicBezTo>
                  <a:cubicBezTo>
                    <a:pt x="76" y="270"/>
                    <a:pt x="57" y="278"/>
                    <a:pt x="49" y="276"/>
                  </a:cubicBezTo>
                  <a:cubicBezTo>
                    <a:pt x="45" y="275"/>
                    <a:pt x="42" y="273"/>
                    <a:pt x="41" y="270"/>
                  </a:cubicBezTo>
                  <a:cubicBezTo>
                    <a:pt x="36" y="261"/>
                    <a:pt x="43" y="255"/>
                    <a:pt x="51" y="249"/>
                  </a:cubicBezTo>
                  <a:cubicBezTo>
                    <a:pt x="56" y="245"/>
                    <a:pt x="63" y="240"/>
                    <a:pt x="73" y="233"/>
                  </a:cubicBezTo>
                  <a:cubicBezTo>
                    <a:pt x="91" y="219"/>
                    <a:pt x="116" y="201"/>
                    <a:pt x="143" y="183"/>
                  </a:cubicBezTo>
                  <a:cubicBezTo>
                    <a:pt x="144" y="182"/>
                    <a:pt x="145" y="182"/>
                    <a:pt x="145" y="181"/>
                  </a:cubicBezTo>
                  <a:cubicBezTo>
                    <a:pt x="142" y="183"/>
                    <a:pt x="139" y="185"/>
                    <a:pt x="136" y="187"/>
                  </a:cubicBezTo>
                  <a:cubicBezTo>
                    <a:pt x="35" y="245"/>
                    <a:pt x="35" y="245"/>
                    <a:pt x="29" y="244"/>
                  </a:cubicBezTo>
                  <a:cubicBezTo>
                    <a:pt x="26" y="243"/>
                    <a:pt x="24" y="241"/>
                    <a:pt x="22" y="239"/>
                  </a:cubicBezTo>
                  <a:cubicBezTo>
                    <a:pt x="16" y="228"/>
                    <a:pt x="25" y="221"/>
                    <a:pt x="58" y="197"/>
                  </a:cubicBezTo>
                  <a:cubicBezTo>
                    <a:pt x="72" y="186"/>
                    <a:pt x="90" y="174"/>
                    <a:pt x="109" y="160"/>
                  </a:cubicBezTo>
                  <a:cubicBezTo>
                    <a:pt x="33" y="208"/>
                    <a:pt x="24" y="212"/>
                    <a:pt x="17" y="210"/>
                  </a:cubicBezTo>
                  <a:cubicBezTo>
                    <a:pt x="14" y="209"/>
                    <a:pt x="11" y="207"/>
                    <a:pt x="10" y="205"/>
                  </a:cubicBezTo>
                  <a:cubicBezTo>
                    <a:pt x="4" y="195"/>
                    <a:pt x="11" y="188"/>
                    <a:pt x="43" y="163"/>
                  </a:cubicBezTo>
                  <a:cubicBezTo>
                    <a:pt x="45" y="161"/>
                    <a:pt x="48" y="159"/>
                    <a:pt x="50" y="157"/>
                  </a:cubicBezTo>
                  <a:cubicBezTo>
                    <a:pt x="25" y="171"/>
                    <a:pt x="18" y="172"/>
                    <a:pt x="13" y="171"/>
                  </a:cubicBezTo>
                  <a:cubicBezTo>
                    <a:pt x="9" y="170"/>
                    <a:pt x="7" y="168"/>
                    <a:pt x="5" y="165"/>
                  </a:cubicBezTo>
                  <a:cubicBezTo>
                    <a:pt x="0" y="156"/>
                    <a:pt x="7" y="149"/>
                    <a:pt x="34" y="126"/>
                  </a:cubicBezTo>
                  <a:cubicBezTo>
                    <a:pt x="38" y="123"/>
                    <a:pt x="42" y="119"/>
                    <a:pt x="47" y="115"/>
                  </a:cubicBezTo>
                  <a:cubicBezTo>
                    <a:pt x="35" y="122"/>
                    <a:pt x="29" y="123"/>
                    <a:pt x="25" y="122"/>
                  </a:cubicBezTo>
                  <a:cubicBezTo>
                    <a:pt x="22" y="121"/>
                    <a:pt x="19" y="119"/>
                    <a:pt x="17" y="116"/>
                  </a:cubicBezTo>
                  <a:cubicBezTo>
                    <a:pt x="12" y="108"/>
                    <a:pt x="18" y="101"/>
                    <a:pt x="33" y="86"/>
                  </a:cubicBezTo>
                  <a:cubicBezTo>
                    <a:pt x="39" y="79"/>
                    <a:pt x="48" y="70"/>
                    <a:pt x="56" y="61"/>
                  </a:cubicBezTo>
                  <a:cubicBezTo>
                    <a:pt x="55" y="61"/>
                    <a:pt x="54" y="61"/>
                    <a:pt x="53" y="61"/>
                  </a:cubicBezTo>
                  <a:cubicBezTo>
                    <a:pt x="50" y="60"/>
                    <a:pt x="48" y="58"/>
                    <a:pt x="46" y="56"/>
                  </a:cubicBezTo>
                  <a:cubicBezTo>
                    <a:pt x="43" y="50"/>
                    <a:pt x="45" y="44"/>
                    <a:pt x="50" y="41"/>
                  </a:cubicBezTo>
                  <a:cubicBezTo>
                    <a:pt x="51" y="40"/>
                    <a:pt x="53" y="39"/>
                    <a:pt x="54" y="39"/>
                  </a:cubicBezTo>
                  <a:cubicBezTo>
                    <a:pt x="61" y="36"/>
                    <a:pt x="85" y="22"/>
                    <a:pt x="105" y="9"/>
                  </a:cubicBezTo>
                  <a:cubicBezTo>
                    <a:pt x="107" y="7"/>
                    <a:pt x="110" y="7"/>
                    <a:pt x="113" y="8"/>
                  </a:cubicBezTo>
                  <a:cubicBezTo>
                    <a:pt x="116" y="8"/>
                    <a:pt x="119" y="10"/>
                    <a:pt x="120" y="13"/>
                  </a:cubicBezTo>
                  <a:cubicBezTo>
                    <a:pt x="125" y="21"/>
                    <a:pt x="120" y="26"/>
                    <a:pt x="108" y="39"/>
                  </a:cubicBezTo>
                  <a:cubicBezTo>
                    <a:pt x="101" y="47"/>
                    <a:pt x="91" y="56"/>
                    <a:pt x="81" y="67"/>
                  </a:cubicBezTo>
                  <a:cubicBezTo>
                    <a:pt x="79" y="69"/>
                    <a:pt x="77" y="71"/>
                    <a:pt x="75" y="73"/>
                  </a:cubicBezTo>
                  <a:cubicBezTo>
                    <a:pt x="86" y="66"/>
                    <a:pt x="97" y="59"/>
                    <a:pt x="107" y="52"/>
                  </a:cubicBezTo>
                  <a:cubicBezTo>
                    <a:pt x="175" y="7"/>
                    <a:pt x="188" y="0"/>
                    <a:pt x="197" y="3"/>
                  </a:cubicBezTo>
                  <a:cubicBezTo>
                    <a:pt x="200" y="3"/>
                    <a:pt x="203" y="5"/>
                    <a:pt x="204" y="8"/>
                  </a:cubicBezTo>
                  <a:cubicBezTo>
                    <a:pt x="207" y="13"/>
                    <a:pt x="206" y="19"/>
                    <a:pt x="202" y="22"/>
                  </a:cubicBezTo>
                  <a:cubicBezTo>
                    <a:pt x="163" y="51"/>
                    <a:pt x="123" y="83"/>
                    <a:pt x="90" y="108"/>
                  </a:cubicBezTo>
                  <a:cubicBezTo>
                    <a:pt x="119" y="91"/>
                    <a:pt x="150" y="72"/>
                    <a:pt x="171" y="59"/>
                  </a:cubicBezTo>
                  <a:cubicBezTo>
                    <a:pt x="222" y="27"/>
                    <a:pt x="222" y="27"/>
                    <a:pt x="228" y="28"/>
                  </a:cubicBezTo>
                  <a:cubicBezTo>
                    <a:pt x="231" y="29"/>
                    <a:pt x="233" y="30"/>
                    <a:pt x="235" y="33"/>
                  </a:cubicBezTo>
                  <a:cubicBezTo>
                    <a:pt x="237" y="38"/>
                    <a:pt x="236" y="44"/>
                    <a:pt x="232" y="47"/>
                  </a:cubicBezTo>
                  <a:cubicBezTo>
                    <a:pt x="205" y="67"/>
                    <a:pt x="172" y="91"/>
                    <a:pt x="140" y="115"/>
                  </a:cubicBezTo>
                  <a:cubicBezTo>
                    <a:pt x="245" y="49"/>
                    <a:pt x="260" y="42"/>
                    <a:pt x="269" y="45"/>
                  </a:cubicBezTo>
                  <a:cubicBezTo>
                    <a:pt x="273" y="45"/>
                    <a:pt x="275" y="47"/>
                    <a:pt x="277" y="50"/>
                  </a:cubicBezTo>
                  <a:cubicBezTo>
                    <a:pt x="283" y="60"/>
                    <a:pt x="277" y="67"/>
                    <a:pt x="236" y="98"/>
                  </a:cubicBezTo>
                  <a:cubicBezTo>
                    <a:pt x="223" y="107"/>
                    <a:pt x="209" y="117"/>
                    <a:pt x="193" y="128"/>
                  </a:cubicBezTo>
                  <a:cubicBezTo>
                    <a:pt x="225" y="110"/>
                    <a:pt x="253" y="93"/>
                    <a:pt x="271" y="83"/>
                  </a:cubicBezTo>
                  <a:cubicBezTo>
                    <a:pt x="299" y="66"/>
                    <a:pt x="299" y="66"/>
                    <a:pt x="303" y="68"/>
                  </a:cubicBezTo>
                  <a:cubicBezTo>
                    <a:pt x="306" y="68"/>
                    <a:pt x="308" y="70"/>
                    <a:pt x="310" y="73"/>
                  </a:cubicBezTo>
                  <a:cubicBezTo>
                    <a:pt x="315" y="82"/>
                    <a:pt x="306" y="90"/>
                    <a:pt x="295" y="99"/>
                  </a:cubicBezTo>
                  <a:cubicBezTo>
                    <a:pt x="287" y="106"/>
                    <a:pt x="275" y="115"/>
                    <a:pt x="259" y="127"/>
                  </a:cubicBezTo>
                  <a:cubicBezTo>
                    <a:pt x="239" y="141"/>
                    <a:pt x="215" y="159"/>
                    <a:pt x="190" y="176"/>
                  </a:cubicBezTo>
                  <a:cubicBezTo>
                    <a:pt x="211" y="163"/>
                    <a:pt x="230" y="151"/>
                    <a:pt x="246" y="141"/>
                  </a:cubicBezTo>
                  <a:cubicBezTo>
                    <a:pt x="309" y="101"/>
                    <a:pt x="309" y="101"/>
                    <a:pt x="315" y="102"/>
                  </a:cubicBezTo>
                  <a:cubicBezTo>
                    <a:pt x="318" y="103"/>
                    <a:pt x="321" y="105"/>
                    <a:pt x="322" y="107"/>
                  </a:cubicBezTo>
                  <a:cubicBezTo>
                    <a:pt x="325" y="112"/>
                    <a:pt x="324" y="118"/>
                    <a:pt x="319" y="122"/>
                  </a:cubicBezTo>
                  <a:cubicBezTo>
                    <a:pt x="299" y="137"/>
                    <a:pt x="275" y="154"/>
                    <a:pt x="252" y="172"/>
                  </a:cubicBezTo>
                  <a:cubicBezTo>
                    <a:pt x="289" y="149"/>
                    <a:pt x="300" y="144"/>
                    <a:pt x="308" y="146"/>
                  </a:cubicBezTo>
                  <a:cubicBezTo>
                    <a:pt x="312" y="147"/>
                    <a:pt x="314" y="149"/>
                    <a:pt x="316" y="152"/>
                  </a:cubicBezTo>
                  <a:cubicBezTo>
                    <a:pt x="321" y="161"/>
                    <a:pt x="315" y="165"/>
                    <a:pt x="300" y="177"/>
                  </a:cubicBezTo>
                  <a:cubicBezTo>
                    <a:pt x="291" y="184"/>
                    <a:pt x="279" y="194"/>
                    <a:pt x="265" y="204"/>
                  </a:cubicBezTo>
                  <a:cubicBezTo>
                    <a:pt x="255" y="213"/>
                    <a:pt x="242" y="223"/>
                    <a:pt x="228" y="233"/>
                  </a:cubicBezTo>
                  <a:cubicBezTo>
                    <a:pt x="229" y="233"/>
                    <a:pt x="230" y="232"/>
                    <a:pt x="231" y="232"/>
                  </a:cubicBezTo>
                  <a:cubicBezTo>
                    <a:pt x="318" y="179"/>
                    <a:pt x="319" y="179"/>
                    <a:pt x="325" y="180"/>
                  </a:cubicBezTo>
                  <a:cubicBezTo>
                    <a:pt x="328" y="181"/>
                    <a:pt x="331" y="183"/>
                    <a:pt x="332" y="185"/>
                  </a:cubicBezTo>
                  <a:cubicBezTo>
                    <a:pt x="337" y="194"/>
                    <a:pt x="331" y="199"/>
                    <a:pt x="314" y="214"/>
                  </a:cubicBezTo>
                  <a:cubicBezTo>
                    <a:pt x="305" y="222"/>
                    <a:pt x="292" y="232"/>
                    <a:pt x="278" y="243"/>
                  </a:cubicBezTo>
                  <a:cubicBezTo>
                    <a:pt x="282" y="242"/>
                    <a:pt x="285" y="242"/>
                    <a:pt x="287" y="243"/>
                  </a:cubicBezTo>
                  <a:cubicBezTo>
                    <a:pt x="290" y="243"/>
                    <a:pt x="293" y="245"/>
                    <a:pt x="294" y="248"/>
                  </a:cubicBezTo>
                  <a:cubicBezTo>
                    <a:pt x="297" y="253"/>
                    <a:pt x="295" y="260"/>
                    <a:pt x="290" y="263"/>
                  </a:cubicBezTo>
                  <a:cubicBezTo>
                    <a:pt x="288" y="264"/>
                    <a:pt x="286" y="264"/>
                    <a:pt x="284" y="264"/>
                  </a:cubicBezTo>
                  <a:cubicBezTo>
                    <a:pt x="276" y="268"/>
                    <a:pt x="246" y="286"/>
                    <a:pt x="228" y="298"/>
                  </a:cubicBezTo>
                  <a:cubicBezTo>
                    <a:pt x="197" y="318"/>
                    <a:pt x="191" y="321"/>
                    <a:pt x="187" y="321"/>
                  </a:cubicBezTo>
                  <a:close/>
                </a:path>
              </a:pathLst>
            </a:custGeom>
            <a:solidFill>
              <a:srgbClr val="00B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41"/>
            <p:cNvSpPr>
              <a:spLocks/>
            </p:cNvSpPr>
            <p:nvPr/>
          </p:nvSpPr>
          <p:spPr bwMode="auto">
            <a:xfrm>
              <a:off x="2500072" y="2388093"/>
              <a:ext cx="135432" cy="196637"/>
            </a:xfrm>
            <a:custGeom>
              <a:avLst/>
              <a:gdLst/>
              <a:ahLst/>
              <a:cxnLst>
                <a:cxn ang="0">
                  <a:pos x="17" y="54"/>
                </a:cxn>
                <a:cxn ang="0">
                  <a:pos x="17" y="54"/>
                </a:cxn>
                <a:cxn ang="0">
                  <a:pos x="17" y="54"/>
                </a:cxn>
                <a:cxn ang="0">
                  <a:pos x="42" y="27"/>
                </a:cxn>
                <a:cxn ang="0">
                  <a:pos x="38" y="5"/>
                </a:cxn>
                <a:cxn ang="0">
                  <a:pos x="24" y="9"/>
                </a:cxn>
                <a:cxn ang="0">
                  <a:pos x="21" y="5"/>
                </a:cxn>
                <a:cxn ang="0">
                  <a:pos x="5" y="15"/>
                </a:cxn>
                <a:cxn ang="0">
                  <a:pos x="1" y="30"/>
                </a:cxn>
                <a:cxn ang="0">
                  <a:pos x="0" y="38"/>
                </a:cxn>
                <a:cxn ang="0">
                  <a:pos x="0" y="42"/>
                </a:cxn>
                <a:cxn ang="0">
                  <a:pos x="0" y="43"/>
                </a:cxn>
                <a:cxn ang="0">
                  <a:pos x="0" y="44"/>
                </a:cxn>
                <a:cxn ang="0">
                  <a:pos x="0" y="45"/>
                </a:cxn>
                <a:cxn ang="0">
                  <a:pos x="0" y="45"/>
                </a:cxn>
                <a:cxn ang="0">
                  <a:pos x="17" y="55"/>
                </a:cxn>
                <a:cxn ang="0">
                  <a:pos x="17" y="54"/>
                </a:cxn>
              </a:cxnLst>
              <a:rect l="0" t="0" r="r" b="b"/>
              <a:pathLst>
                <a:path w="44" h="64">
                  <a:moveTo>
                    <a:pt x="17" y="54"/>
                  </a:moveTo>
                  <a:cubicBezTo>
                    <a:pt x="17" y="54"/>
                    <a:pt x="17" y="54"/>
                    <a:pt x="17" y="54"/>
                  </a:cubicBezTo>
                  <a:cubicBezTo>
                    <a:pt x="17" y="54"/>
                    <a:pt x="17" y="54"/>
                    <a:pt x="17" y="54"/>
                  </a:cubicBezTo>
                  <a:cubicBezTo>
                    <a:pt x="29" y="51"/>
                    <a:pt x="40" y="39"/>
                    <a:pt x="42" y="27"/>
                  </a:cubicBezTo>
                  <a:cubicBezTo>
                    <a:pt x="44" y="15"/>
                    <a:pt x="39" y="7"/>
                    <a:pt x="38" y="5"/>
                  </a:cubicBezTo>
                  <a:cubicBezTo>
                    <a:pt x="34" y="0"/>
                    <a:pt x="29" y="4"/>
                    <a:pt x="24" y="9"/>
                  </a:cubicBezTo>
                  <a:cubicBezTo>
                    <a:pt x="23" y="8"/>
                    <a:pt x="22" y="6"/>
                    <a:pt x="21" y="5"/>
                  </a:cubicBezTo>
                  <a:cubicBezTo>
                    <a:pt x="20" y="4"/>
                    <a:pt x="11" y="5"/>
                    <a:pt x="5" y="15"/>
                  </a:cubicBezTo>
                  <a:cubicBezTo>
                    <a:pt x="3" y="19"/>
                    <a:pt x="1" y="24"/>
                    <a:pt x="1" y="30"/>
                  </a:cubicBezTo>
                  <a:cubicBezTo>
                    <a:pt x="0" y="32"/>
                    <a:pt x="0" y="35"/>
                    <a:pt x="0" y="38"/>
                  </a:cubicBezTo>
                  <a:cubicBezTo>
                    <a:pt x="0" y="42"/>
                    <a:pt x="0" y="42"/>
                    <a:pt x="0" y="42"/>
                  </a:cubicBezTo>
                  <a:cubicBezTo>
                    <a:pt x="0" y="43"/>
                    <a:pt x="0" y="43"/>
                    <a:pt x="0" y="43"/>
                  </a:cubicBezTo>
                  <a:cubicBezTo>
                    <a:pt x="0" y="44"/>
                    <a:pt x="0" y="44"/>
                    <a:pt x="0" y="44"/>
                  </a:cubicBezTo>
                  <a:cubicBezTo>
                    <a:pt x="0" y="45"/>
                    <a:pt x="0" y="45"/>
                    <a:pt x="0" y="45"/>
                  </a:cubicBezTo>
                  <a:cubicBezTo>
                    <a:pt x="0" y="45"/>
                    <a:pt x="0" y="45"/>
                    <a:pt x="0" y="45"/>
                  </a:cubicBezTo>
                  <a:cubicBezTo>
                    <a:pt x="33" y="64"/>
                    <a:pt x="10" y="50"/>
                    <a:pt x="17" y="55"/>
                  </a:cubicBezTo>
                  <a:lnTo>
                    <a:pt x="17" y="5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42"/>
            <p:cNvSpPr>
              <a:spLocks noEditPoints="1"/>
            </p:cNvSpPr>
            <p:nvPr/>
          </p:nvSpPr>
          <p:spPr bwMode="auto">
            <a:xfrm>
              <a:off x="2681082" y="2363351"/>
              <a:ext cx="151059" cy="218775"/>
            </a:xfrm>
            <a:custGeom>
              <a:avLst/>
              <a:gdLst/>
              <a:ahLst/>
              <a:cxnLst>
                <a:cxn ang="0">
                  <a:pos x="38" y="9"/>
                </a:cxn>
                <a:cxn ang="0">
                  <a:pos x="38" y="9"/>
                </a:cxn>
                <a:cxn ang="0">
                  <a:pos x="36" y="9"/>
                </a:cxn>
                <a:cxn ang="0">
                  <a:pos x="26" y="8"/>
                </a:cxn>
                <a:cxn ang="0">
                  <a:pos x="15" y="15"/>
                </a:cxn>
                <a:cxn ang="0">
                  <a:pos x="15" y="16"/>
                </a:cxn>
                <a:cxn ang="0">
                  <a:pos x="4" y="30"/>
                </a:cxn>
                <a:cxn ang="0">
                  <a:pos x="2" y="45"/>
                </a:cxn>
                <a:cxn ang="0">
                  <a:pos x="2" y="49"/>
                </a:cxn>
                <a:cxn ang="0">
                  <a:pos x="2" y="51"/>
                </a:cxn>
                <a:cxn ang="0">
                  <a:pos x="2" y="52"/>
                </a:cxn>
                <a:cxn ang="0">
                  <a:pos x="2" y="52"/>
                </a:cxn>
                <a:cxn ang="0">
                  <a:pos x="14" y="62"/>
                </a:cxn>
                <a:cxn ang="0">
                  <a:pos x="14" y="62"/>
                </a:cxn>
                <a:cxn ang="0">
                  <a:pos x="15" y="62"/>
                </a:cxn>
                <a:cxn ang="0">
                  <a:pos x="15" y="62"/>
                </a:cxn>
                <a:cxn ang="0">
                  <a:pos x="16" y="62"/>
                </a:cxn>
                <a:cxn ang="0">
                  <a:pos x="26" y="60"/>
                </a:cxn>
                <a:cxn ang="0">
                  <a:pos x="47" y="26"/>
                </a:cxn>
                <a:cxn ang="0">
                  <a:pos x="47" y="22"/>
                </a:cxn>
                <a:cxn ang="0">
                  <a:pos x="47" y="20"/>
                </a:cxn>
                <a:cxn ang="0">
                  <a:pos x="47" y="20"/>
                </a:cxn>
                <a:cxn ang="0">
                  <a:pos x="47" y="20"/>
                </a:cxn>
                <a:cxn ang="0">
                  <a:pos x="39" y="10"/>
                </a:cxn>
                <a:cxn ang="0">
                  <a:pos x="39" y="10"/>
                </a:cxn>
                <a:cxn ang="0">
                  <a:pos x="38" y="9"/>
                </a:cxn>
                <a:cxn ang="0">
                  <a:pos x="20" y="36"/>
                </a:cxn>
                <a:cxn ang="0">
                  <a:pos x="20" y="33"/>
                </a:cxn>
                <a:cxn ang="0">
                  <a:pos x="21" y="26"/>
                </a:cxn>
                <a:cxn ang="0">
                  <a:pos x="22" y="26"/>
                </a:cxn>
                <a:cxn ang="0">
                  <a:pos x="20" y="36"/>
                </a:cxn>
                <a:cxn ang="0">
                  <a:pos x="25" y="28"/>
                </a:cxn>
                <a:cxn ang="0">
                  <a:pos x="30" y="30"/>
                </a:cxn>
                <a:cxn ang="0">
                  <a:pos x="30" y="34"/>
                </a:cxn>
                <a:cxn ang="0">
                  <a:pos x="25" y="28"/>
                </a:cxn>
                <a:cxn ang="0">
                  <a:pos x="32" y="31"/>
                </a:cxn>
                <a:cxn ang="0">
                  <a:pos x="32" y="31"/>
                </a:cxn>
                <a:cxn ang="0">
                  <a:pos x="32" y="32"/>
                </a:cxn>
                <a:cxn ang="0">
                  <a:pos x="32" y="31"/>
                </a:cxn>
              </a:cxnLst>
              <a:rect l="0" t="0" r="r" b="b"/>
              <a:pathLst>
                <a:path w="49" h="71">
                  <a:moveTo>
                    <a:pt x="38" y="9"/>
                  </a:moveTo>
                  <a:cubicBezTo>
                    <a:pt x="38" y="9"/>
                    <a:pt x="38" y="9"/>
                    <a:pt x="38" y="9"/>
                  </a:cubicBezTo>
                  <a:cubicBezTo>
                    <a:pt x="36" y="9"/>
                    <a:pt x="36" y="9"/>
                    <a:pt x="36" y="9"/>
                  </a:cubicBezTo>
                  <a:cubicBezTo>
                    <a:pt x="33" y="8"/>
                    <a:pt x="31" y="7"/>
                    <a:pt x="26" y="8"/>
                  </a:cubicBezTo>
                  <a:cubicBezTo>
                    <a:pt x="18" y="10"/>
                    <a:pt x="17" y="14"/>
                    <a:pt x="15" y="15"/>
                  </a:cubicBezTo>
                  <a:cubicBezTo>
                    <a:pt x="15" y="15"/>
                    <a:pt x="15" y="16"/>
                    <a:pt x="15" y="16"/>
                  </a:cubicBezTo>
                  <a:cubicBezTo>
                    <a:pt x="13" y="16"/>
                    <a:pt x="7" y="20"/>
                    <a:pt x="4" y="30"/>
                  </a:cubicBezTo>
                  <a:cubicBezTo>
                    <a:pt x="2" y="35"/>
                    <a:pt x="2" y="40"/>
                    <a:pt x="2" y="45"/>
                  </a:cubicBezTo>
                  <a:cubicBezTo>
                    <a:pt x="2" y="49"/>
                    <a:pt x="2" y="49"/>
                    <a:pt x="2" y="49"/>
                  </a:cubicBezTo>
                  <a:cubicBezTo>
                    <a:pt x="2" y="51"/>
                    <a:pt x="2" y="51"/>
                    <a:pt x="2" y="51"/>
                  </a:cubicBezTo>
                  <a:cubicBezTo>
                    <a:pt x="2" y="52"/>
                    <a:pt x="2" y="52"/>
                    <a:pt x="2" y="52"/>
                  </a:cubicBezTo>
                  <a:cubicBezTo>
                    <a:pt x="2" y="52"/>
                    <a:pt x="2" y="52"/>
                    <a:pt x="2" y="52"/>
                  </a:cubicBezTo>
                  <a:cubicBezTo>
                    <a:pt x="0" y="49"/>
                    <a:pt x="25" y="71"/>
                    <a:pt x="14" y="62"/>
                  </a:cubicBezTo>
                  <a:cubicBezTo>
                    <a:pt x="14" y="62"/>
                    <a:pt x="14" y="62"/>
                    <a:pt x="14" y="62"/>
                  </a:cubicBezTo>
                  <a:cubicBezTo>
                    <a:pt x="15" y="62"/>
                    <a:pt x="15" y="62"/>
                    <a:pt x="15" y="62"/>
                  </a:cubicBezTo>
                  <a:cubicBezTo>
                    <a:pt x="15" y="62"/>
                    <a:pt x="15" y="62"/>
                    <a:pt x="15" y="62"/>
                  </a:cubicBezTo>
                  <a:cubicBezTo>
                    <a:pt x="16" y="62"/>
                    <a:pt x="16" y="62"/>
                    <a:pt x="16" y="62"/>
                  </a:cubicBezTo>
                  <a:cubicBezTo>
                    <a:pt x="19" y="61"/>
                    <a:pt x="22" y="61"/>
                    <a:pt x="26" y="60"/>
                  </a:cubicBezTo>
                  <a:cubicBezTo>
                    <a:pt x="43" y="55"/>
                    <a:pt x="49" y="35"/>
                    <a:pt x="47" y="26"/>
                  </a:cubicBezTo>
                  <a:cubicBezTo>
                    <a:pt x="47" y="22"/>
                    <a:pt x="47" y="22"/>
                    <a:pt x="47" y="22"/>
                  </a:cubicBezTo>
                  <a:cubicBezTo>
                    <a:pt x="47" y="20"/>
                    <a:pt x="47" y="20"/>
                    <a:pt x="47" y="20"/>
                  </a:cubicBezTo>
                  <a:cubicBezTo>
                    <a:pt x="47" y="20"/>
                    <a:pt x="47" y="20"/>
                    <a:pt x="47" y="20"/>
                  </a:cubicBezTo>
                  <a:cubicBezTo>
                    <a:pt x="47" y="20"/>
                    <a:pt x="47" y="20"/>
                    <a:pt x="47" y="20"/>
                  </a:cubicBezTo>
                  <a:cubicBezTo>
                    <a:pt x="49" y="22"/>
                    <a:pt x="31" y="0"/>
                    <a:pt x="39" y="10"/>
                  </a:cubicBezTo>
                  <a:cubicBezTo>
                    <a:pt x="39" y="10"/>
                    <a:pt x="39" y="10"/>
                    <a:pt x="39" y="10"/>
                  </a:cubicBezTo>
                  <a:lnTo>
                    <a:pt x="38" y="9"/>
                  </a:lnTo>
                  <a:close/>
                  <a:moveTo>
                    <a:pt x="20" y="36"/>
                  </a:moveTo>
                  <a:cubicBezTo>
                    <a:pt x="20" y="35"/>
                    <a:pt x="20" y="34"/>
                    <a:pt x="20" y="33"/>
                  </a:cubicBezTo>
                  <a:cubicBezTo>
                    <a:pt x="20" y="30"/>
                    <a:pt x="21" y="28"/>
                    <a:pt x="21" y="26"/>
                  </a:cubicBezTo>
                  <a:cubicBezTo>
                    <a:pt x="22" y="26"/>
                    <a:pt x="22" y="26"/>
                    <a:pt x="22" y="26"/>
                  </a:cubicBezTo>
                  <a:cubicBezTo>
                    <a:pt x="22" y="30"/>
                    <a:pt x="22" y="34"/>
                    <a:pt x="20" y="36"/>
                  </a:cubicBezTo>
                  <a:close/>
                  <a:moveTo>
                    <a:pt x="25" y="28"/>
                  </a:moveTo>
                  <a:cubicBezTo>
                    <a:pt x="27" y="29"/>
                    <a:pt x="28" y="29"/>
                    <a:pt x="30" y="30"/>
                  </a:cubicBezTo>
                  <a:cubicBezTo>
                    <a:pt x="30" y="31"/>
                    <a:pt x="30" y="33"/>
                    <a:pt x="30" y="34"/>
                  </a:cubicBezTo>
                  <a:cubicBezTo>
                    <a:pt x="28" y="31"/>
                    <a:pt x="26" y="29"/>
                    <a:pt x="25" y="28"/>
                  </a:cubicBezTo>
                  <a:close/>
                  <a:moveTo>
                    <a:pt x="32" y="31"/>
                  </a:moveTo>
                  <a:cubicBezTo>
                    <a:pt x="32" y="31"/>
                    <a:pt x="32" y="31"/>
                    <a:pt x="32" y="31"/>
                  </a:cubicBezTo>
                  <a:cubicBezTo>
                    <a:pt x="32" y="31"/>
                    <a:pt x="32" y="32"/>
                    <a:pt x="32" y="32"/>
                  </a:cubicBezTo>
                  <a:cubicBezTo>
                    <a:pt x="33" y="33"/>
                    <a:pt x="32" y="32"/>
                    <a:pt x="32" y="3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44"/>
            <p:cNvSpPr>
              <a:spLocks/>
            </p:cNvSpPr>
            <p:nvPr/>
          </p:nvSpPr>
          <p:spPr bwMode="auto">
            <a:xfrm>
              <a:off x="2123728" y="2132856"/>
              <a:ext cx="1049597" cy="1079550"/>
            </a:xfrm>
            <a:custGeom>
              <a:avLst/>
              <a:gdLst/>
              <a:ahLst/>
              <a:cxnLst>
                <a:cxn ang="0">
                  <a:pos x="329" y="203"/>
                </a:cxn>
                <a:cxn ang="0">
                  <a:pos x="247" y="311"/>
                </a:cxn>
                <a:cxn ang="0">
                  <a:pos x="118" y="316"/>
                </a:cxn>
                <a:cxn ang="0">
                  <a:pos x="27" y="202"/>
                </a:cxn>
                <a:cxn ang="0">
                  <a:pos x="76" y="64"/>
                </a:cxn>
                <a:cxn ang="0">
                  <a:pos x="205" y="29"/>
                </a:cxn>
                <a:cxn ang="0">
                  <a:pos x="321" y="135"/>
                </a:cxn>
                <a:cxn ang="0">
                  <a:pos x="334" y="175"/>
                </a:cxn>
                <a:cxn ang="0">
                  <a:pos x="337" y="131"/>
                </a:cxn>
                <a:cxn ang="0">
                  <a:pos x="317" y="83"/>
                </a:cxn>
                <a:cxn ang="0">
                  <a:pos x="225" y="14"/>
                </a:cxn>
                <a:cxn ang="0">
                  <a:pos x="75" y="41"/>
                </a:cxn>
                <a:cxn ang="0">
                  <a:pos x="9" y="198"/>
                </a:cxn>
                <a:cxn ang="0">
                  <a:pos x="112" y="330"/>
                </a:cxn>
                <a:cxn ang="0">
                  <a:pos x="257" y="320"/>
                </a:cxn>
                <a:cxn ang="0">
                  <a:pos x="337" y="204"/>
                </a:cxn>
                <a:cxn ang="0">
                  <a:pos x="329" y="203"/>
                </a:cxn>
              </a:cxnLst>
              <a:rect l="0" t="0" r="r" b="b"/>
              <a:pathLst>
                <a:path w="341" h="351">
                  <a:moveTo>
                    <a:pt x="329" y="203"/>
                  </a:moveTo>
                  <a:cubicBezTo>
                    <a:pt x="326" y="206"/>
                    <a:pt x="319" y="272"/>
                    <a:pt x="247" y="311"/>
                  </a:cubicBezTo>
                  <a:cubicBezTo>
                    <a:pt x="212" y="330"/>
                    <a:pt x="163" y="335"/>
                    <a:pt x="118" y="316"/>
                  </a:cubicBezTo>
                  <a:cubicBezTo>
                    <a:pt x="73" y="298"/>
                    <a:pt x="35" y="254"/>
                    <a:pt x="27" y="202"/>
                  </a:cubicBezTo>
                  <a:cubicBezTo>
                    <a:pt x="18" y="151"/>
                    <a:pt x="38" y="96"/>
                    <a:pt x="76" y="64"/>
                  </a:cubicBezTo>
                  <a:cubicBezTo>
                    <a:pt x="113" y="30"/>
                    <a:pt x="165" y="20"/>
                    <a:pt x="205" y="29"/>
                  </a:cubicBezTo>
                  <a:cubicBezTo>
                    <a:pt x="292" y="48"/>
                    <a:pt x="317" y="121"/>
                    <a:pt x="321" y="135"/>
                  </a:cubicBezTo>
                  <a:cubicBezTo>
                    <a:pt x="330" y="172"/>
                    <a:pt x="329" y="180"/>
                    <a:pt x="334" y="175"/>
                  </a:cubicBezTo>
                  <a:cubicBezTo>
                    <a:pt x="337" y="169"/>
                    <a:pt x="340" y="148"/>
                    <a:pt x="337" y="131"/>
                  </a:cubicBezTo>
                  <a:cubicBezTo>
                    <a:pt x="337" y="126"/>
                    <a:pt x="333" y="108"/>
                    <a:pt x="317" y="83"/>
                  </a:cubicBezTo>
                  <a:cubicBezTo>
                    <a:pt x="301" y="59"/>
                    <a:pt x="271" y="28"/>
                    <a:pt x="225" y="14"/>
                  </a:cubicBezTo>
                  <a:cubicBezTo>
                    <a:pt x="181" y="0"/>
                    <a:pt x="121" y="5"/>
                    <a:pt x="75" y="41"/>
                  </a:cubicBezTo>
                  <a:cubicBezTo>
                    <a:pt x="28" y="75"/>
                    <a:pt x="0" y="138"/>
                    <a:pt x="9" y="198"/>
                  </a:cubicBezTo>
                  <a:cubicBezTo>
                    <a:pt x="16" y="258"/>
                    <a:pt x="60" y="309"/>
                    <a:pt x="112" y="330"/>
                  </a:cubicBezTo>
                  <a:cubicBezTo>
                    <a:pt x="164" y="351"/>
                    <a:pt x="220" y="342"/>
                    <a:pt x="257" y="320"/>
                  </a:cubicBezTo>
                  <a:cubicBezTo>
                    <a:pt x="335" y="272"/>
                    <a:pt x="336" y="201"/>
                    <a:pt x="337" y="204"/>
                  </a:cubicBezTo>
                  <a:cubicBezTo>
                    <a:pt x="341" y="157"/>
                    <a:pt x="336" y="178"/>
                    <a:pt x="329" y="20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6"/>
            <p:cNvSpPr>
              <a:spLocks/>
            </p:cNvSpPr>
            <p:nvPr/>
          </p:nvSpPr>
          <p:spPr bwMode="auto">
            <a:xfrm>
              <a:off x="2368204" y="2655143"/>
              <a:ext cx="681038" cy="287338"/>
            </a:xfrm>
            <a:custGeom>
              <a:avLst/>
              <a:gdLst/>
              <a:ahLst/>
              <a:cxnLst>
                <a:cxn ang="0">
                  <a:pos x="206" y="17"/>
                </a:cxn>
                <a:cxn ang="0">
                  <a:pos x="196" y="10"/>
                </a:cxn>
                <a:cxn ang="0">
                  <a:pos x="182" y="3"/>
                </a:cxn>
                <a:cxn ang="0">
                  <a:pos x="176" y="2"/>
                </a:cxn>
                <a:cxn ang="0">
                  <a:pos x="173" y="2"/>
                </a:cxn>
                <a:cxn ang="0">
                  <a:pos x="172" y="2"/>
                </a:cxn>
                <a:cxn ang="0">
                  <a:pos x="172" y="2"/>
                </a:cxn>
                <a:cxn ang="0">
                  <a:pos x="160" y="9"/>
                </a:cxn>
                <a:cxn ang="0">
                  <a:pos x="160" y="9"/>
                </a:cxn>
                <a:cxn ang="0">
                  <a:pos x="160" y="9"/>
                </a:cxn>
                <a:cxn ang="0">
                  <a:pos x="160" y="10"/>
                </a:cxn>
                <a:cxn ang="0">
                  <a:pos x="157" y="15"/>
                </a:cxn>
                <a:cxn ang="0">
                  <a:pos x="97" y="60"/>
                </a:cxn>
                <a:cxn ang="0">
                  <a:pos x="31" y="49"/>
                </a:cxn>
                <a:cxn ang="0">
                  <a:pos x="11" y="22"/>
                </a:cxn>
                <a:cxn ang="0">
                  <a:pos x="1" y="26"/>
                </a:cxn>
                <a:cxn ang="0">
                  <a:pos x="20" y="62"/>
                </a:cxn>
                <a:cxn ang="0">
                  <a:pos x="103" y="82"/>
                </a:cxn>
                <a:cxn ang="0">
                  <a:pos x="175" y="34"/>
                </a:cxn>
                <a:cxn ang="0">
                  <a:pos x="179" y="29"/>
                </a:cxn>
                <a:cxn ang="0">
                  <a:pos x="181" y="30"/>
                </a:cxn>
                <a:cxn ang="0">
                  <a:pos x="196" y="38"/>
                </a:cxn>
                <a:cxn ang="0">
                  <a:pos x="206" y="17"/>
                </a:cxn>
              </a:cxnLst>
              <a:rect l="0" t="0" r="r" b="b"/>
              <a:pathLst>
                <a:path w="225" h="95">
                  <a:moveTo>
                    <a:pt x="206" y="17"/>
                  </a:moveTo>
                  <a:cubicBezTo>
                    <a:pt x="205" y="16"/>
                    <a:pt x="203" y="14"/>
                    <a:pt x="196" y="10"/>
                  </a:cubicBezTo>
                  <a:cubicBezTo>
                    <a:pt x="193" y="8"/>
                    <a:pt x="189" y="5"/>
                    <a:pt x="182" y="3"/>
                  </a:cubicBezTo>
                  <a:cubicBezTo>
                    <a:pt x="180" y="2"/>
                    <a:pt x="178" y="2"/>
                    <a:pt x="176" y="2"/>
                  </a:cubicBezTo>
                  <a:cubicBezTo>
                    <a:pt x="173" y="2"/>
                    <a:pt x="173" y="2"/>
                    <a:pt x="173" y="2"/>
                  </a:cubicBezTo>
                  <a:cubicBezTo>
                    <a:pt x="172" y="2"/>
                    <a:pt x="172" y="2"/>
                    <a:pt x="172" y="2"/>
                  </a:cubicBezTo>
                  <a:cubicBezTo>
                    <a:pt x="172" y="2"/>
                    <a:pt x="172" y="2"/>
                    <a:pt x="172" y="2"/>
                  </a:cubicBezTo>
                  <a:cubicBezTo>
                    <a:pt x="175" y="0"/>
                    <a:pt x="150" y="16"/>
                    <a:pt x="160" y="9"/>
                  </a:cubicBezTo>
                  <a:cubicBezTo>
                    <a:pt x="160" y="9"/>
                    <a:pt x="160" y="9"/>
                    <a:pt x="160" y="9"/>
                  </a:cubicBezTo>
                  <a:cubicBezTo>
                    <a:pt x="160" y="9"/>
                    <a:pt x="160" y="9"/>
                    <a:pt x="160" y="9"/>
                  </a:cubicBezTo>
                  <a:cubicBezTo>
                    <a:pt x="160" y="10"/>
                    <a:pt x="160" y="10"/>
                    <a:pt x="160" y="10"/>
                  </a:cubicBezTo>
                  <a:cubicBezTo>
                    <a:pt x="159" y="12"/>
                    <a:pt x="158" y="13"/>
                    <a:pt x="157" y="15"/>
                  </a:cubicBezTo>
                  <a:cubicBezTo>
                    <a:pt x="146" y="31"/>
                    <a:pt x="122" y="49"/>
                    <a:pt x="97" y="60"/>
                  </a:cubicBezTo>
                  <a:cubicBezTo>
                    <a:pt x="72" y="72"/>
                    <a:pt x="45" y="64"/>
                    <a:pt x="31" y="49"/>
                  </a:cubicBezTo>
                  <a:cubicBezTo>
                    <a:pt x="16" y="35"/>
                    <a:pt x="11" y="21"/>
                    <a:pt x="11" y="22"/>
                  </a:cubicBezTo>
                  <a:cubicBezTo>
                    <a:pt x="7" y="11"/>
                    <a:pt x="4" y="17"/>
                    <a:pt x="1" y="26"/>
                  </a:cubicBezTo>
                  <a:cubicBezTo>
                    <a:pt x="0" y="28"/>
                    <a:pt x="4" y="44"/>
                    <a:pt x="20" y="62"/>
                  </a:cubicBezTo>
                  <a:cubicBezTo>
                    <a:pt x="34" y="81"/>
                    <a:pt x="72" y="95"/>
                    <a:pt x="103" y="82"/>
                  </a:cubicBezTo>
                  <a:cubicBezTo>
                    <a:pt x="132" y="72"/>
                    <a:pt x="158" y="55"/>
                    <a:pt x="175" y="34"/>
                  </a:cubicBezTo>
                  <a:cubicBezTo>
                    <a:pt x="176" y="33"/>
                    <a:pt x="178" y="31"/>
                    <a:pt x="179" y="29"/>
                  </a:cubicBezTo>
                  <a:cubicBezTo>
                    <a:pt x="179" y="29"/>
                    <a:pt x="180" y="30"/>
                    <a:pt x="181" y="30"/>
                  </a:cubicBezTo>
                  <a:cubicBezTo>
                    <a:pt x="187" y="33"/>
                    <a:pt x="193" y="37"/>
                    <a:pt x="196" y="38"/>
                  </a:cubicBezTo>
                  <a:cubicBezTo>
                    <a:pt x="225" y="44"/>
                    <a:pt x="206" y="25"/>
                    <a:pt x="206" y="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0744790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857250"/>
            <a:ext cx="2983832" cy="5143500"/>
          </a:xfrm>
          <a:prstGeom prst="rect">
            <a:avLst/>
          </a:prstGeom>
          <a:noFill/>
          <a:ln w="12700" cap="flat" cmpd="sng" algn="ctr">
            <a:noFill/>
            <a:prstDash val="solid"/>
            <a:miter lim="800000"/>
          </a:ln>
        </p:spPr>
        <p:style>
          <a:lnRef idx="2">
            <a:schemeClr val="dk1">
              <a:shade val="50000"/>
            </a:schemeClr>
          </a:lnRef>
          <a:fillRef idx="1">
            <a:schemeClr val="dk1"/>
          </a:fillRef>
          <a:effectRef idx="0">
            <a:schemeClr val="dk1"/>
          </a:effectRef>
          <a:fontRef idx="minor">
            <a:schemeClr val="lt1"/>
          </a:fontRef>
        </p:style>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2850" b="1" smtClean="0">
                <a:solidFill>
                  <a:schemeClr val="tx1"/>
                </a:solidFill>
                <a:latin typeface="Verdana" charset="0"/>
                <a:ea typeface="Verdana" charset="0"/>
                <a:cs typeface="Verdana" charset="0"/>
              </a:rPr>
              <a:t>Shaming</a:t>
            </a:r>
            <a:br>
              <a:rPr lang="en-US" sz="2850" b="1" smtClean="0">
                <a:solidFill>
                  <a:schemeClr val="tx1"/>
                </a:solidFill>
                <a:latin typeface="Verdana" charset="0"/>
                <a:ea typeface="Verdana" charset="0"/>
                <a:cs typeface="Verdana" charset="0"/>
              </a:rPr>
            </a:br>
            <a:r>
              <a:rPr lang="en-US" sz="2400" b="1" smtClean="0">
                <a:solidFill>
                  <a:schemeClr val="tx1"/>
                </a:solidFill>
                <a:latin typeface="Verdana" charset="0"/>
                <a:ea typeface="Verdana" charset="0"/>
                <a:cs typeface="Verdana" charset="0"/>
              </a:rPr>
              <a:t>(</a:t>
            </a:r>
            <a:r>
              <a:rPr lang="en-US" sz="2400" b="1" dirty="0" smtClean="0">
                <a:solidFill>
                  <a:schemeClr val="tx1"/>
                </a:solidFill>
                <a:latin typeface="Verdana" charset="0"/>
                <a:ea typeface="Verdana" charset="0"/>
                <a:cs typeface="Verdana" charset="0"/>
              </a:rPr>
              <a:t>or praising) </a:t>
            </a:r>
            <a:r>
              <a:rPr lang="en-US" sz="2850" b="1" dirty="0">
                <a:solidFill>
                  <a:schemeClr val="tx1"/>
                </a:solidFill>
                <a:latin typeface="Verdana" charset="0"/>
                <a:ea typeface="Verdana" charset="0"/>
                <a:cs typeface="Verdana" charset="0"/>
              </a:rPr>
              <a:t>encourages </a:t>
            </a:r>
            <a:r>
              <a:rPr lang="en-US" sz="2850" b="1" dirty="0" smtClean="0">
                <a:solidFill>
                  <a:schemeClr val="tx1"/>
                </a:solidFill>
                <a:latin typeface="Verdana" charset="0"/>
                <a:ea typeface="Verdana" charset="0"/>
                <a:cs typeface="Verdana" charset="0"/>
              </a:rPr>
              <a:t>gaming &amp; consequences</a:t>
            </a:r>
            <a:endParaRPr lang="en-US" sz="2850" b="1" dirty="0">
              <a:solidFill>
                <a:schemeClr val="tx1"/>
              </a:solidFill>
              <a:latin typeface="Verdana" charset="0"/>
              <a:ea typeface="Verdana" charset="0"/>
              <a:cs typeface="Verdana" charset="0"/>
            </a:endParaRPr>
          </a:p>
          <a:p>
            <a:pPr algn="ctr"/>
            <a:endParaRPr lang="en-US" sz="3000" b="1" dirty="0">
              <a:solidFill>
                <a:schemeClr val="tx1"/>
              </a:solidFill>
              <a:latin typeface="Verdana" charset="0"/>
              <a:ea typeface="Verdana" charset="0"/>
              <a:cs typeface="Verdana" charset="0"/>
            </a:endParaRPr>
          </a:p>
          <a:p>
            <a:pPr algn="ctr"/>
            <a:endParaRPr lang="en-US" sz="2850" dirty="0">
              <a:solidFill>
                <a:schemeClr val="tx1"/>
              </a:solidFill>
              <a:latin typeface="Verdana" charset="0"/>
              <a:ea typeface="Verdana" charset="0"/>
              <a:cs typeface="Verdana" charset="0"/>
            </a:endParaRPr>
          </a:p>
          <a:p>
            <a:pPr algn="ctr"/>
            <a:endParaRPr lang="en-US" sz="2850" dirty="0">
              <a:solidFill>
                <a:schemeClr val="tx1"/>
              </a:solidFill>
              <a:latin typeface="Verdana" charset="0"/>
              <a:ea typeface="Verdana" charset="0"/>
              <a:cs typeface="Verdana" charset="0"/>
            </a:endParaRPr>
          </a:p>
          <a:p>
            <a:pPr algn="ctr"/>
            <a:endParaRPr lang="en-US" sz="2850" dirty="0">
              <a:solidFill>
                <a:schemeClr val="tx1"/>
              </a:solidFill>
              <a:latin typeface="Verdana" charset="0"/>
              <a:ea typeface="Verdana" charset="0"/>
              <a:cs typeface="Verdana" charset="0"/>
            </a:endParaRPr>
          </a:p>
          <a:p>
            <a:pPr algn="ctr"/>
            <a:endParaRPr lang="en-US" sz="2850" dirty="0">
              <a:solidFill>
                <a:schemeClr val="tx1"/>
              </a:solidFill>
              <a:latin typeface="Verdana" charset="0"/>
              <a:ea typeface="Verdana" charset="0"/>
              <a:cs typeface="Verdana" charset="0"/>
            </a:endParaRPr>
          </a:p>
        </p:txBody>
      </p:sp>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r="23537"/>
          <a:stretch/>
        </p:blipFill>
        <p:spPr>
          <a:xfrm>
            <a:off x="3143250" y="420771"/>
            <a:ext cx="6600825" cy="4540219"/>
          </a:xfrm>
          <a:prstGeom prst="rect">
            <a:avLst/>
          </a:prstGeom>
        </p:spPr>
      </p:pic>
      <p:sp>
        <p:nvSpPr>
          <p:cNvPr id="2" name="Rectangle 1"/>
          <p:cNvSpPr/>
          <p:nvPr/>
        </p:nvSpPr>
        <p:spPr>
          <a:xfrm>
            <a:off x="2533650" y="5285170"/>
            <a:ext cx="6610350" cy="738664"/>
          </a:xfrm>
          <a:prstGeom prst="rect">
            <a:avLst/>
          </a:prstGeom>
          <a:solidFill>
            <a:schemeClr val="bg1"/>
          </a:solidFill>
        </p:spPr>
        <p:txBody>
          <a:bodyPr wrap="square">
            <a:spAutoFit/>
          </a:bodyPr>
          <a:lstStyle/>
          <a:p>
            <a:pPr algn="r"/>
            <a:r>
              <a:rPr lang="en-US" sz="2100" dirty="0">
                <a:latin typeface="Verdana" charset="0"/>
                <a:ea typeface="Verdana" charset="0"/>
                <a:cs typeface="Verdana" charset="0"/>
              </a:rPr>
              <a:t>“If you measure me in an illogical way… do not complain about illogical behavior” </a:t>
            </a:r>
            <a:r>
              <a:rPr lang="en-US" sz="1350" dirty="0">
                <a:latin typeface="Verdana" charset="0"/>
                <a:ea typeface="Verdana" charset="0"/>
                <a:cs typeface="Verdana" charset="0"/>
              </a:rPr>
              <a:t>– Goldratt</a:t>
            </a:r>
            <a:endParaRPr lang="en-US" sz="1350" dirty="0">
              <a:latin typeface="Verdana" charset="0"/>
              <a:ea typeface="Verdana" charset="0"/>
              <a:cs typeface="Verdana" charset="0"/>
            </a:endParaRPr>
          </a:p>
        </p:txBody>
      </p:sp>
      <p:sp>
        <p:nvSpPr>
          <p:cNvPr id="5" name="Rectangle 4"/>
          <p:cNvSpPr/>
          <p:nvPr/>
        </p:nvSpPr>
        <p:spPr>
          <a:xfrm>
            <a:off x="2524125" y="6234752"/>
            <a:ext cx="6610350" cy="623248"/>
          </a:xfrm>
          <a:prstGeom prst="rect">
            <a:avLst/>
          </a:prstGeom>
          <a:solidFill>
            <a:schemeClr val="bg1"/>
          </a:solidFill>
        </p:spPr>
        <p:txBody>
          <a:bodyPr wrap="square">
            <a:spAutoFit/>
          </a:bodyPr>
          <a:lstStyle/>
          <a:p>
            <a:pPr algn="ctr"/>
            <a:r>
              <a:rPr lang="en-US" sz="2100" dirty="0">
                <a:latin typeface="Verdana" charset="0"/>
                <a:ea typeface="Verdana" charset="0"/>
                <a:cs typeface="Verdana" charset="0"/>
              </a:rPr>
              <a:t>“Where there is fear, the figures will be wrong</a:t>
            </a:r>
            <a:r>
              <a:rPr lang="en-US" sz="2100" dirty="0">
                <a:latin typeface="Verdana" charset="0"/>
                <a:ea typeface="Verdana" charset="0"/>
                <a:cs typeface="Verdana" charset="0"/>
              </a:rPr>
              <a:t>” </a:t>
            </a:r>
            <a:endParaRPr lang="en-US" sz="2100" dirty="0">
              <a:latin typeface="Verdana" charset="0"/>
              <a:ea typeface="Verdana" charset="0"/>
              <a:cs typeface="Verdana" charset="0"/>
            </a:endParaRPr>
          </a:p>
          <a:p>
            <a:pPr algn="r"/>
            <a:r>
              <a:rPr lang="en-US" sz="1350" dirty="0">
                <a:latin typeface="Verdana" charset="0"/>
                <a:ea typeface="Verdana" charset="0"/>
                <a:cs typeface="Verdana" charset="0"/>
              </a:rPr>
              <a:t>- Deming </a:t>
            </a:r>
            <a:endParaRPr lang="en-US" sz="1350" dirty="0">
              <a:latin typeface="Verdana" charset="0"/>
              <a:ea typeface="Verdana" charset="0"/>
              <a:cs typeface="Verdana" charset="0"/>
            </a:endParaRPr>
          </a:p>
        </p:txBody>
      </p:sp>
    </p:spTree>
    <p:extLst>
      <p:ext uri="{BB962C8B-B14F-4D97-AF65-F5344CB8AC3E}">
        <p14:creationId xmlns:p14="http://schemas.microsoft.com/office/powerpoint/2010/main" val="183070472"/>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5.6|18.2|30.7|47.7"/>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12003</TotalTime>
  <Words>3102</Words>
  <Application>Microsoft Macintosh PowerPoint</Application>
  <PresentationFormat>On-screen Show (4:3)</PresentationFormat>
  <Paragraphs>455</Paragraphs>
  <Slides>62</Slides>
  <Notes>8</Notes>
  <HiddenSlides>16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62</vt:i4>
      </vt:variant>
    </vt:vector>
  </HeadingPairs>
  <TitlesOfParts>
    <vt:vector size="70" baseType="lpstr">
      <vt:lpstr>Calibri</vt:lpstr>
      <vt:lpstr>Calibri Light</vt:lpstr>
      <vt:lpstr>Century Gothic</vt:lpstr>
      <vt:lpstr>Marker Felt Thin</vt:lpstr>
      <vt:lpstr>Segoe Print</vt:lpstr>
      <vt:lpstr>Verdana</vt:lpstr>
      <vt:lpstr>Arial</vt:lpstr>
      <vt:lpstr>Office Theme</vt:lpstr>
      <vt:lpstr>Agile Metrics – Beyond Velocity and Burndowns onto Data Driven Coaching</vt:lpstr>
      <vt:lpstr>PowerPoint Presentation</vt:lpstr>
      <vt:lpstr>PowerPoint Presentation</vt:lpstr>
      <vt:lpstr>PowerPoint Presentation</vt:lpstr>
      <vt:lpstr>Wisely choosing metrics</vt:lpstr>
      <vt:lpstr>PowerPoint Presentation</vt:lpstr>
      <vt:lpstr>PowerPoint Presentation</vt:lpstr>
      <vt:lpstr>PowerPoint Presentation</vt:lpstr>
      <vt:lpstr>PowerPoint Presentation</vt:lpstr>
      <vt:lpstr>Balanced Metrics</vt:lpstr>
      <vt:lpstr>What makes a good metric?</vt:lpstr>
      <vt:lpstr>PowerPoint Presentation</vt:lpstr>
      <vt:lpstr>Purpose of coaching dashboards</vt:lpstr>
      <vt:lpstr>“My Team” Diagnostics Coaching Dashboard</vt:lpstr>
      <vt:lpstr>SDPI Dimensions</vt:lpstr>
      <vt:lpstr>Quality</vt:lpstr>
      <vt:lpstr>Responsiveness</vt:lpstr>
      <vt:lpstr>Completion Rate</vt:lpstr>
      <vt:lpstr>Predictability</vt:lpstr>
      <vt:lpstr>PowerPoint Presentation</vt:lpstr>
      <vt:lpstr>Sure, but what data did you need?</vt:lpstr>
      <vt:lpstr>My Team vs Similar Dashboard</vt:lpstr>
      <vt:lpstr>PowerPoint Presentation</vt:lpstr>
      <vt:lpstr>PowerPoint Presentation</vt:lpstr>
      <vt:lpstr>PowerPoint Presentation</vt:lpstr>
      <vt:lpstr>Explore the detail</vt:lpstr>
      <vt:lpstr>Sure it looks good, but is it *useful*</vt:lpstr>
      <vt:lpstr>Why not just a simple column chart?</vt:lpstr>
      <vt:lpstr>PowerPoint Presentation</vt:lpstr>
      <vt:lpstr>Sometimes: Simple is better</vt:lpstr>
      <vt:lpstr>Are we starting or finishing more per week?</vt:lpstr>
      <vt:lpstr>PowerPoint Presentation</vt:lpstr>
      <vt:lpstr>PowerPoint Presentation</vt:lpstr>
      <vt:lpstr>PowerPoint Presentation</vt:lpstr>
      <vt:lpstr>PowerPoint Presentation</vt:lpstr>
      <vt:lpstr>PowerPoint Presentation</vt:lpstr>
      <vt:lpstr>Cycle time analysis</vt:lpstr>
      <vt:lpstr>Paper: Impact of Process on Cycle Time</vt:lpstr>
      <vt:lpstr>Where we are…</vt:lpstr>
      <vt:lpstr>PowerPoint Presentation</vt:lpstr>
      <vt:lpstr>PowerPoint Presentation</vt:lpstr>
      <vt:lpstr>Introducing – Weibull Distribution</vt:lpstr>
      <vt:lpstr>Why is this interesting?</vt:lpstr>
      <vt:lpstr>PowerPoint Presentation</vt:lpstr>
      <vt:lpstr>PowerPoint Presentation</vt:lpstr>
      <vt:lpstr>PowerPoint Presentation</vt:lpstr>
      <vt:lpstr>PowerPoint Presentation</vt:lpstr>
      <vt:lpstr>PowerPoint Presentation</vt:lpstr>
      <vt:lpstr>Contact Details</vt:lpstr>
      <vt:lpstr>PowerPoint Presentation</vt:lpstr>
      <vt:lpstr>PowerPoint Presentation</vt:lpstr>
      <vt:lpstr>PowerPoint Presentation</vt:lpstr>
      <vt:lpstr>PowerPoint Presentation</vt:lpstr>
      <vt:lpstr>OK, it’s a dramatic title, but what’s your point</vt:lpstr>
      <vt:lpstr>Why is it useful?</vt:lpstr>
      <vt:lpstr>Simple Alternative?</vt:lpstr>
      <vt:lpstr>Issue – Column WIP Value by Date Impaired </vt:lpstr>
      <vt:lpstr>Go to: Bit.ly/SimResources</vt:lpstr>
      <vt:lpstr>Cumulative flow vs Line chart</vt:lpstr>
      <vt:lpstr>WIP Trends – See min, max and average </vt:lpstr>
      <vt:lpstr>Demand versus Throughput</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Troy Magennis</dc:creator>
  <cp:lastModifiedBy>Troy Magennis</cp:lastModifiedBy>
  <cp:revision>41</cp:revision>
  <dcterms:created xsi:type="dcterms:W3CDTF">2015-10-22T18:08:50Z</dcterms:created>
  <dcterms:modified xsi:type="dcterms:W3CDTF">2015-11-05T08:49:51Z</dcterms:modified>
</cp:coreProperties>
</file>

<file path=docProps/thumbnail.jpeg>
</file>